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96" r:id="rId3"/>
    <p:sldId id="292" r:id="rId4"/>
    <p:sldId id="298" r:id="rId5"/>
    <p:sldId id="297" r:id="rId6"/>
    <p:sldId id="299" r:id="rId7"/>
    <p:sldId id="284" r:id="rId8"/>
    <p:sldId id="260" r:id="rId9"/>
    <p:sldId id="264" r:id="rId10"/>
    <p:sldId id="268" r:id="rId11"/>
    <p:sldId id="269" r:id="rId12"/>
    <p:sldId id="270" r:id="rId13"/>
    <p:sldId id="272" r:id="rId14"/>
    <p:sldId id="271" r:id="rId15"/>
    <p:sldId id="290" r:id="rId16"/>
    <p:sldId id="288" r:id="rId17"/>
    <p:sldId id="289" r:id="rId18"/>
    <p:sldId id="278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Utilisateur de Microsoft Office" initials="Office [3]" lastIdx="0" clrIdx="6">
    <p:extLst/>
  </p:cmAuthor>
  <p:cmAuthor id="1" name="Manos Antoninis" initials="MA" lastIdx="18" clrIdx="0">
    <p:extLst/>
  </p:cmAuthor>
  <p:cmAuthor id="8" name="Utilisateur de Microsoft Office" initials="Office [4]" lastIdx="1" clrIdx="7">
    <p:extLst/>
  </p:cmAuthor>
  <p:cmAuthor id="2" name="Redman, Katharine" initials="RK" lastIdx="74" clrIdx="1">
    <p:extLst/>
  </p:cmAuthor>
  <p:cmAuthor id="9" name="Utilisateur de Microsoft Office" initials="Office [5]" lastIdx="1" clrIdx="8">
    <p:extLst/>
  </p:cmAuthor>
  <p:cmAuthor id="3" name="* compte Pour toutes conferences" initials="*cPtc" lastIdx="4" clrIdx="2">
    <p:extLst/>
  </p:cmAuthor>
  <p:cmAuthor id="10" name="Utilisateur de Microsoft Office" initials="Office [6]" lastIdx="1" clrIdx="9">
    <p:extLst/>
  </p:cmAuthor>
  <p:cmAuthor id="4" name="kate redman" initials="" lastIdx="8" clrIdx="3"/>
  <p:cmAuthor id="5" name="Utilisateur de Microsoft Office" initials="Office" lastIdx="4" clrIdx="4">
    <p:extLst/>
  </p:cmAuthor>
  <p:cmAuthor id="6" name="Utilisateur de Microsoft Office" initials="Office [2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B6C3"/>
    <a:srgbClr val="990000"/>
    <a:srgbClr val="47327D"/>
    <a:srgbClr val="5AB0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0" autoAdjust="0"/>
    <p:restoredTop sz="65304" autoAdjust="0"/>
  </p:normalViewPr>
  <p:slideViewPr>
    <p:cSldViewPr snapToGrid="0">
      <p:cViewPr varScale="1">
        <p:scale>
          <a:sx n="58" d="100"/>
          <a:sy n="58" d="100"/>
        </p:scale>
        <p:origin x="1998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132" y="4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B67D1-F4C7-4656-B97A-2F15CF5EF780}" type="datetimeFigureOut">
              <a:rPr lang="en-US" smtClean="0"/>
              <a:t>11/30/2018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E7F691-5F8E-42AA-B33B-4A9E8FE17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642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7316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5110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124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350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947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84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371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582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5122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623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940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088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065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609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775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067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429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E7F691-5F8E-42AA-B33B-4A9E8FE178A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80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31108"/>
            <a:ext cx="9144000" cy="4298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A1E59B4-16DA-5044-8E17-EB397DC01F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994" y="-78949"/>
            <a:ext cx="960690" cy="9606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51413" y="307249"/>
            <a:ext cx="4408079" cy="27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35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3FD58D9-2FAC-5B46-B217-E6EF2696F10B}"/>
              </a:ext>
            </a:extLst>
          </p:cNvPr>
          <p:cNvSpPr/>
          <p:nvPr userDrawn="1"/>
        </p:nvSpPr>
        <p:spPr>
          <a:xfrm>
            <a:off x="0" y="646772"/>
            <a:ext cx="9144000" cy="8309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92B202-3671-F84F-AB88-EF0FC5B6E2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444" cy="11314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52611B-2F5D-6043-9A22-92A120BC087B}"/>
              </a:ext>
            </a:extLst>
          </p:cNvPr>
          <p:cNvSpPr txBox="1"/>
          <p:nvPr userDrawn="1"/>
        </p:nvSpPr>
        <p:spPr>
          <a:xfrm>
            <a:off x="268474" y="660108"/>
            <a:ext cx="7636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4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829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44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881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jpeg"/><Relationship Id="rId9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393D0089-6755-5047-9D75-B7394FF1F9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74"/>
            <a:ext cx="9144000" cy="3546443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F4CDD8B-7BC8-D34E-ACDB-BE8B186DE34D}"/>
              </a:ext>
            </a:extLst>
          </p:cNvPr>
          <p:cNvSpPr/>
          <p:nvPr/>
        </p:nvSpPr>
        <p:spPr>
          <a:xfrm>
            <a:off x="679185" y="5808231"/>
            <a:ext cx="4572000" cy="77835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en.unesco.org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/gem-report</a:t>
            </a:r>
          </a:p>
          <a:p>
            <a:pPr>
              <a:lnSpc>
                <a:spcPct val="130000"/>
              </a:lnSpc>
            </a:pPr>
            <a:r>
              <a:rPr lang="en-US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gemreport@unesco.org</a:t>
            </a:r>
            <a:endParaRPr lang="en-US" b="1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22888" r="15257" b="22707"/>
          <a:stretch/>
        </p:blipFill>
        <p:spPr>
          <a:xfrm>
            <a:off x="7213600" y="5776723"/>
            <a:ext cx="1721198" cy="9742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535026"/>
            <a:ext cx="9144000" cy="20102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236" y="3691931"/>
            <a:ext cx="5518990" cy="1729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105150"/>
            <a:ext cx="9144000" cy="4298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A1E59B4-16DA-5044-8E17-EB397DC01FA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684" y="2419327"/>
            <a:ext cx="1651000" cy="1651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185" y="3157969"/>
            <a:ext cx="5533200" cy="3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851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41AC4BE-5982-D842-B9EC-D9A26E7533ED}"/>
              </a:ext>
            </a:extLst>
          </p:cNvPr>
          <p:cNvGrpSpPr/>
          <p:nvPr/>
        </p:nvGrpSpPr>
        <p:grpSpPr>
          <a:xfrm>
            <a:off x="3719142" y="1711505"/>
            <a:ext cx="5012006" cy="4071905"/>
            <a:chOff x="5020056" y="1818526"/>
            <a:chExt cx="3856816" cy="407190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17166DF-DB15-644A-8FF2-E8E82B88E7D8}"/>
                </a:ext>
              </a:extLst>
            </p:cNvPr>
            <p:cNvSpPr/>
            <p:nvPr/>
          </p:nvSpPr>
          <p:spPr>
            <a:xfrm>
              <a:off x="5020056" y="1818526"/>
              <a:ext cx="3856816" cy="407190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286EA05-71C9-6348-BE73-E76386F73D57}"/>
                </a:ext>
              </a:extLst>
            </p:cNvPr>
            <p:cNvCxnSpPr>
              <a:cxnSpLocks/>
            </p:cNvCxnSpPr>
            <p:nvPr/>
          </p:nvCxnSpPr>
          <p:spPr>
            <a:xfrm>
              <a:off x="5020056" y="1820343"/>
              <a:ext cx="3856816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57705" y="2063826"/>
            <a:ext cx="3277077" cy="254739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Proporcionar programas de lenguas y otros temas facilitadores</a:t>
            </a: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Proporcionar programas educativos alternativos, preparatorios y acelerados</a:t>
            </a:r>
            <a:endParaRPr lang="en-US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Ayudar a superar las barreras de los costos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Proporcionar programas de educación financiera</a:t>
            </a:r>
            <a:endParaRPr lang="en-US" sz="180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4294967295"/>
          </p:nvPr>
        </p:nvSpPr>
        <p:spPr>
          <a:xfrm>
            <a:off x="3903343" y="1846143"/>
            <a:ext cx="4320295" cy="468312"/>
          </a:xfrm>
          <a:prstGeom prst="rect">
            <a:avLst/>
          </a:prstGeom>
        </p:spPr>
        <p:txBody>
          <a:bodyPr anchor="t" anchorCtr="0">
            <a:noAutofit/>
          </a:bodyPr>
          <a:lstStyle/>
          <a:p>
            <a:pPr marL="0" indent="0" algn="ctr">
              <a:buNone/>
            </a:pPr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Qué tan bien se integra a los inmigrantes  en la educación en los países de altos ingresos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F6EF4E56-6891-7F41-B445-ED6BF2903578}"/>
              </a:ext>
            </a:extLst>
          </p:cNvPr>
          <p:cNvSpPr txBox="1">
            <a:spLocks/>
          </p:cNvSpPr>
          <p:nvPr/>
        </p:nvSpPr>
        <p:spPr>
          <a:xfrm>
            <a:off x="1256033" y="809621"/>
            <a:ext cx="6996322" cy="65490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bg1"/>
                </a:solidFill>
              </a:rPr>
              <a:t>Responder a sus necesidades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429162-D94F-B946-AA6B-87F6C58EBBEA}"/>
              </a:ext>
            </a:extLst>
          </p:cNvPr>
          <p:cNvSpPr txBox="1"/>
          <p:nvPr/>
        </p:nvSpPr>
        <p:spPr>
          <a:xfrm>
            <a:off x="278780" y="662480"/>
            <a:ext cx="769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5E34F4-422F-BA4A-A40B-9EBB12D22CBB}"/>
              </a:ext>
            </a:extLst>
          </p:cNvPr>
          <p:cNvCxnSpPr>
            <a:cxnSpLocks/>
          </p:cNvCxnSpPr>
          <p:nvPr/>
        </p:nvCxnSpPr>
        <p:spPr>
          <a:xfrm flipH="1">
            <a:off x="543556" y="5944730"/>
            <a:ext cx="7994157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C780D678-E53F-A643-A13C-B23DD5EE1B97}"/>
              </a:ext>
            </a:extLst>
          </p:cNvPr>
          <p:cNvGrpSpPr/>
          <p:nvPr/>
        </p:nvGrpSpPr>
        <p:grpSpPr>
          <a:xfrm>
            <a:off x="610979" y="6028765"/>
            <a:ext cx="7859309" cy="707886"/>
            <a:chOff x="922975" y="6234466"/>
            <a:chExt cx="7859309" cy="707886"/>
          </a:xfrm>
        </p:grpSpPr>
        <p:sp>
          <p:nvSpPr>
            <p:cNvPr id="6" name="Rectangle 5"/>
            <p:cNvSpPr/>
            <p:nvPr/>
          </p:nvSpPr>
          <p:spPr>
            <a:xfrm>
              <a:off x="1078284" y="6234466"/>
              <a:ext cx="770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dirty="0">
                  <a:solidFill>
                    <a:srgbClr val="C00000"/>
                  </a:solidFill>
                  <a:latin typeface="+mj-lt"/>
                </a:rPr>
                <a:t>Las transferencias de efectivo en Líbano aumentaron la asistencia escolar de los refugiados </a:t>
              </a:r>
              <a:r>
                <a:rPr lang="fr-FR" sz="2000" b="1" i="1" dirty="0">
                  <a:solidFill>
                    <a:srgbClr val="C00000"/>
                  </a:solidFill>
                  <a:latin typeface="+mj-lt"/>
                </a:rPr>
                <a:t>en un </a:t>
              </a:r>
              <a:r>
                <a:rPr lang="en-GB" sz="2000" b="1" i="1" dirty="0">
                  <a:solidFill>
                    <a:srgbClr val="C00000"/>
                  </a:solidFill>
                  <a:latin typeface="+mj-lt"/>
                </a:rPr>
                <a:t>20%</a:t>
              </a:r>
              <a:endParaRPr lang="en-US" sz="2000" b="1" i="1" dirty="0">
                <a:solidFill>
                  <a:srgbClr val="C00000"/>
                </a:solidFill>
                <a:latin typeface="+mj-lt"/>
              </a:endParaRPr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0B8B7818-098C-5049-948E-2969849E4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975" y="6250635"/>
              <a:ext cx="184201" cy="1473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4AAE817-8E91-2B41-B50D-E700FA0D11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31138" y="6774935"/>
              <a:ext cx="184201" cy="147361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9DD18852-4B2E-D34E-9C8A-681B05F9C6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846" y="2718410"/>
            <a:ext cx="3489302" cy="22377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AA11D68-6D67-CC4F-857E-23B2BE9074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56" y="2376415"/>
            <a:ext cx="4152900" cy="32512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21892BB-41EF-0F4D-861D-E112695DD9E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974" y="3203391"/>
            <a:ext cx="2578100" cy="175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3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p"/>
      <p:bldP spid="9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76B91E4-8137-554B-B21E-11D0A997FF29}"/>
              </a:ext>
            </a:extLst>
          </p:cNvPr>
          <p:cNvGrpSpPr/>
          <p:nvPr/>
        </p:nvGrpSpPr>
        <p:grpSpPr>
          <a:xfrm>
            <a:off x="4245312" y="1834978"/>
            <a:ext cx="4076413" cy="3395702"/>
            <a:chOff x="4905098" y="2182179"/>
            <a:chExt cx="3737598" cy="3009265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EDDC310-CFA9-8549-B499-81B1EE514487}"/>
                </a:ext>
              </a:extLst>
            </p:cNvPr>
            <p:cNvSpPr/>
            <p:nvPr/>
          </p:nvSpPr>
          <p:spPr>
            <a:xfrm>
              <a:off x="4905098" y="2182179"/>
              <a:ext cx="3737598" cy="300926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5A25AFF-55B4-9A48-B245-BCC41E7EC2F4}"/>
                </a:ext>
              </a:extLst>
            </p:cNvPr>
            <p:cNvCxnSpPr>
              <a:cxnSpLocks/>
            </p:cNvCxnSpPr>
            <p:nvPr/>
          </p:nvCxnSpPr>
          <p:spPr>
            <a:xfrm>
              <a:off x="4905098" y="2183993"/>
              <a:ext cx="3737598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CDC7B2C-5B2D-A84B-8DDB-58E7D3120F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597" y="2947916"/>
            <a:ext cx="3530600" cy="1993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D2DBA83-E929-B746-8FDF-1110FF90A23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09" y="3028902"/>
            <a:ext cx="1549400" cy="17399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686031" y="1965859"/>
            <a:ext cx="3129239" cy="26518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None/>
            </a:pPr>
            <a:r>
              <a:rPr lang="es-ES_tradnl" sz="1800" dirty="0"/>
              <a:t>Adaptar los currículos y repensar los libros de texto para que:</a:t>
            </a: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respeten la historia pasada y la diversidad actual</a:t>
            </a: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reconozcan las contribuciones de los inmigrantes y refugiados</a:t>
            </a:r>
          </a:p>
          <a:p>
            <a:pPr marL="228600" lvl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promuevan la apertura a múltiples perspectivas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245312" y="1980243"/>
            <a:ext cx="4076413" cy="8244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5000"/>
              </a:lnSpc>
              <a:buNone/>
            </a:pPr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Dos tercios de 21 países de altos ingresos han introducido la educación multicultural al menos parcialmente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0804FE93-607C-2747-A128-CC3507B26CCA}"/>
              </a:ext>
            </a:extLst>
          </p:cNvPr>
          <p:cNvSpPr txBox="1">
            <a:spLocks/>
          </p:cNvSpPr>
          <p:nvPr/>
        </p:nvSpPr>
        <p:spPr>
          <a:xfrm>
            <a:off x="1250436" y="815423"/>
            <a:ext cx="6996322" cy="723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bg1"/>
                </a:solidFill>
              </a:rPr>
              <a:t>Reconocer sus historias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15FF55-CAE4-CC48-9630-775045FA9B79}"/>
              </a:ext>
            </a:extLst>
          </p:cNvPr>
          <p:cNvSpPr txBox="1"/>
          <p:nvPr/>
        </p:nvSpPr>
        <p:spPr>
          <a:xfrm>
            <a:off x="259582" y="646816"/>
            <a:ext cx="766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4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1300E41-F2BA-BE46-9CDC-56B39304C605}"/>
              </a:ext>
            </a:extLst>
          </p:cNvPr>
          <p:cNvCxnSpPr>
            <a:cxnSpLocks/>
          </p:cNvCxnSpPr>
          <p:nvPr/>
        </p:nvCxnSpPr>
        <p:spPr>
          <a:xfrm flipH="1">
            <a:off x="543556" y="5528382"/>
            <a:ext cx="7994157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789A4E4-90E7-9649-8082-7702E25EEDA5}"/>
              </a:ext>
            </a:extLst>
          </p:cNvPr>
          <p:cNvSpPr/>
          <p:nvPr/>
        </p:nvSpPr>
        <p:spPr>
          <a:xfrm>
            <a:off x="6506809" y="2968531"/>
            <a:ext cx="444119" cy="1387249"/>
          </a:xfrm>
          <a:prstGeom prst="roundRect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F40D81-F0D1-884A-9D30-5F58FCA3EC9B}"/>
              </a:ext>
            </a:extLst>
          </p:cNvPr>
          <p:cNvGrpSpPr/>
          <p:nvPr/>
        </p:nvGrpSpPr>
        <p:grpSpPr>
          <a:xfrm>
            <a:off x="841711" y="5718726"/>
            <a:ext cx="7475981" cy="1015663"/>
            <a:chOff x="841711" y="5718726"/>
            <a:chExt cx="7475981" cy="1015663"/>
          </a:xfrm>
        </p:grpSpPr>
        <p:sp>
          <p:nvSpPr>
            <p:cNvPr id="7" name="Rectangle 6"/>
            <p:cNvSpPr/>
            <p:nvPr/>
          </p:nvSpPr>
          <p:spPr>
            <a:xfrm>
              <a:off x="973692" y="5718726"/>
              <a:ext cx="734400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spc="20" dirty="0">
                  <a:solidFill>
                    <a:srgbClr val="C00000"/>
                  </a:solidFill>
                  <a:latin typeface="+mj-lt"/>
                  <a:sym typeface="Wingdings 3" panose="05040102010807070707" pitchFamily="18" charset="2"/>
                </a:rPr>
                <a:t>El 81% de los que participaron en la encuesta del Eurobarómetro acordaron que los materiales escolares deben incluir información sobre la diversidad étnica.</a:t>
              </a:r>
              <a:endParaRPr lang="es-ES_tradnl" sz="2000" b="1" i="1" spc="20" dirty="0">
                <a:solidFill>
                  <a:srgbClr val="C00000"/>
                </a:solidFill>
                <a:latin typeface="+mj-lt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4FAADD3F-1AE5-A542-8901-FF91572FC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1711" y="5718726"/>
              <a:ext cx="184201" cy="147361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B6859D3-850E-FD4F-B9A9-C420DAEF82A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5270" y="6568925"/>
              <a:ext cx="184201" cy="1473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4111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9" grpId="0"/>
      <p:bldP spid="8" grpId="0"/>
      <p:bldP spid="13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43556" y="2101141"/>
            <a:ext cx="3304310" cy="226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Clr>
                <a:schemeClr val="tx2"/>
              </a:buClr>
              <a:buSzPct val="125000"/>
              <a:buNone/>
            </a:pPr>
            <a:r>
              <a:rPr lang="es-ES_tradnl" sz="1800" dirty="0"/>
              <a:t>Formar a los maestros para que: 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aborden la diversidad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confronten los estereotipos y la discriminación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reconozcan el estrés y el trauma y refieran a aquellos que lo necesiten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51DC16F-D5B6-7143-9B1C-868D75615F60}"/>
              </a:ext>
            </a:extLst>
          </p:cNvPr>
          <p:cNvCxnSpPr>
            <a:cxnSpLocks/>
          </p:cNvCxnSpPr>
          <p:nvPr/>
        </p:nvCxnSpPr>
        <p:spPr>
          <a:xfrm flipH="1">
            <a:off x="569104" y="5552607"/>
            <a:ext cx="7994157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3">
            <a:extLst>
              <a:ext uri="{FF2B5EF4-FFF2-40B4-BE49-F238E27FC236}">
                <a16:creationId xmlns:a16="http://schemas.microsoft.com/office/drawing/2014/main" id="{FCF8D016-71E9-0C40-9641-182CC0AA9426}"/>
              </a:ext>
            </a:extLst>
          </p:cNvPr>
          <p:cNvSpPr txBox="1">
            <a:spLocks/>
          </p:cNvSpPr>
          <p:nvPr/>
        </p:nvSpPr>
        <p:spPr>
          <a:xfrm>
            <a:off x="1239200" y="803918"/>
            <a:ext cx="6996322" cy="723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bg1"/>
                </a:solidFill>
              </a:rPr>
              <a:t>Preparar a sus maestros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63751E-68B8-1C4C-A82C-48F42987F0C1}"/>
              </a:ext>
            </a:extLst>
          </p:cNvPr>
          <p:cNvSpPr txBox="1"/>
          <p:nvPr/>
        </p:nvSpPr>
        <p:spPr>
          <a:xfrm>
            <a:off x="296583" y="652666"/>
            <a:ext cx="736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8616685-D5D2-8F4B-AC86-1FA0DE63644E}"/>
              </a:ext>
            </a:extLst>
          </p:cNvPr>
          <p:cNvSpPr/>
          <p:nvPr/>
        </p:nvSpPr>
        <p:spPr>
          <a:xfrm>
            <a:off x="3918956" y="4438834"/>
            <a:ext cx="5148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800" b="1" dirty="0">
                <a:solidFill>
                  <a:schemeClr val="tx2"/>
                </a:solidFill>
              </a:rPr>
              <a:t>73</a:t>
            </a:r>
            <a:r>
              <a:rPr lang="es-ES_tradnl" b="1" dirty="0">
                <a:solidFill>
                  <a:schemeClr val="tx2"/>
                </a:solidFill>
              </a:rPr>
              <a:t>%</a:t>
            </a:r>
            <a:r>
              <a:rPr lang="es-ES_tradnl" sz="1600" b="1" dirty="0">
                <a:solidFill>
                  <a:schemeClr val="tx2"/>
                </a:solidFill>
              </a:rPr>
              <a:t> </a:t>
            </a:r>
            <a:r>
              <a:rPr lang="es-ES_tradnl" b="1" dirty="0">
                <a:solidFill>
                  <a:schemeClr val="accent1"/>
                </a:solidFill>
              </a:rPr>
              <a:t>de los maestros no han sido </a:t>
            </a:r>
            <a:br>
              <a:rPr lang="es-ES_tradnl" b="1" dirty="0">
                <a:solidFill>
                  <a:schemeClr val="accent1"/>
                </a:solidFill>
              </a:rPr>
            </a:br>
            <a:r>
              <a:rPr lang="es-ES_tradnl" b="1" dirty="0">
                <a:solidFill>
                  <a:schemeClr val="accent1"/>
                </a:solidFill>
              </a:rPr>
              <a:t>formados en cómo proporcionar</a:t>
            </a:r>
          </a:p>
          <a:p>
            <a:pPr algn="ctr"/>
            <a:r>
              <a:rPr lang="es-ES_tradnl" sz="2400" b="1" dirty="0">
                <a:solidFill>
                  <a:schemeClr val="tx2"/>
                </a:solidFill>
              </a:rPr>
              <a:t>apoyo psicosocial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D2F973-C99C-AD4D-8EC6-F1860ABEDD71}"/>
              </a:ext>
            </a:extLst>
          </p:cNvPr>
          <p:cNvSpPr/>
          <p:nvPr/>
        </p:nvSpPr>
        <p:spPr>
          <a:xfrm>
            <a:off x="4351580" y="1791480"/>
            <a:ext cx="3811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chemeClr val="tx2"/>
                </a:solidFill>
              </a:rPr>
              <a:t>En la república árabe siria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B1A9363E-9D7D-CA47-A48F-D7A58A62CC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85" y="2192506"/>
            <a:ext cx="3210323" cy="2274472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331F27A-F04E-EE44-B329-4C00F83AB1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149" y="2783741"/>
            <a:ext cx="667552" cy="80106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7F21A8CB-91EE-E142-8E00-6C020B6707CA}"/>
              </a:ext>
            </a:extLst>
          </p:cNvPr>
          <p:cNvGrpSpPr/>
          <p:nvPr/>
        </p:nvGrpSpPr>
        <p:grpSpPr>
          <a:xfrm>
            <a:off x="1177521" y="5771020"/>
            <a:ext cx="7110629" cy="1015663"/>
            <a:chOff x="1177521" y="5864023"/>
            <a:chExt cx="7110629" cy="1015663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3119980-E361-A14F-8DC1-3594E75740A3}"/>
                </a:ext>
              </a:extLst>
            </p:cNvPr>
            <p:cNvSpPr/>
            <p:nvPr/>
          </p:nvSpPr>
          <p:spPr>
            <a:xfrm>
              <a:off x="1340458" y="5864023"/>
              <a:ext cx="682259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spc="20" dirty="0">
                  <a:solidFill>
                    <a:srgbClr val="C00000"/>
                  </a:solidFill>
                  <a:latin typeface="+mj-lt"/>
                </a:rPr>
                <a:t>En Irak, el Grupo de Educación reunió a los socios para coordinar los incentivos para los maestros desplazados internamente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49917D1-E20E-A941-A783-E48AA4827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521" y="5923767"/>
              <a:ext cx="184201" cy="14736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461459B-A016-CB48-AC14-BCDAACBC70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03949" y="6424548"/>
              <a:ext cx="184201" cy="147361"/>
            </a:xfrm>
            <a:prstGeom prst="rect">
              <a:avLst/>
            </a:prstGeom>
          </p:spPr>
        </p:pic>
      </p:grp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4D08A149-03CB-44DA-8A5A-F4685E49AFCA}"/>
              </a:ext>
            </a:extLst>
          </p:cNvPr>
          <p:cNvSpPr txBox="1">
            <a:spLocks/>
          </p:cNvSpPr>
          <p:nvPr/>
        </p:nvSpPr>
        <p:spPr>
          <a:xfrm>
            <a:off x="540091" y="4689979"/>
            <a:ext cx="3501822" cy="6480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5000"/>
              </a:lnSpc>
              <a:spcBef>
                <a:spcPts val="0"/>
              </a:spcBef>
              <a:spcAft>
                <a:spcPts val="1600"/>
              </a:spcAft>
              <a:buClr>
                <a:schemeClr val="tx2"/>
              </a:buClr>
              <a:buSzPct val="125000"/>
              <a:buNone/>
            </a:pPr>
            <a:r>
              <a:rPr lang="es-ES_tradnl" sz="1800" dirty="0"/>
              <a:t>Aliviar a los maestros de condiciones de extrema dificultad</a:t>
            </a:r>
          </a:p>
        </p:txBody>
      </p:sp>
    </p:spTree>
    <p:extLst>
      <p:ext uri="{BB962C8B-B14F-4D97-AF65-F5344CB8AC3E}">
        <p14:creationId xmlns:p14="http://schemas.microsoft.com/office/powerpoint/2010/main" val="276483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/>
      <p:bldP spid="10" grpId="0"/>
      <p:bldP spid="25" grpId="0"/>
      <p:bldP spid="26" grpId="0"/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502541" y="2257240"/>
            <a:ext cx="2919192" cy="245586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Reformar las instituciones para aceptar las calificaciones obtenidas en todo el mundo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Agilizar y simplificar los sistemas para certificar las habilidades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54D640C5-777A-F24F-A7A2-878047F9A820}"/>
              </a:ext>
            </a:extLst>
          </p:cNvPr>
          <p:cNvSpPr txBox="1">
            <a:spLocks/>
          </p:cNvSpPr>
          <p:nvPr/>
        </p:nvSpPr>
        <p:spPr>
          <a:xfrm>
            <a:off x="1113933" y="789171"/>
            <a:ext cx="6996322" cy="723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bg1"/>
                </a:solidFill>
              </a:rPr>
              <a:t>Aprovechar su potencial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2998B9-F596-A240-88CD-8B6A9E47B6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544" y="2665143"/>
            <a:ext cx="4584003" cy="1595961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1B0342-F38C-ED49-BCD5-0069E3C1343C}"/>
              </a:ext>
            </a:extLst>
          </p:cNvPr>
          <p:cNvCxnSpPr>
            <a:cxnSpLocks/>
          </p:cNvCxnSpPr>
          <p:nvPr/>
        </p:nvCxnSpPr>
        <p:spPr>
          <a:xfrm flipH="1">
            <a:off x="543556" y="5440237"/>
            <a:ext cx="7994157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D184F7D-174B-FA45-BF15-15CE438F4956}"/>
              </a:ext>
            </a:extLst>
          </p:cNvPr>
          <p:cNvSpPr txBox="1"/>
          <p:nvPr/>
        </p:nvSpPr>
        <p:spPr>
          <a:xfrm>
            <a:off x="259047" y="659542"/>
            <a:ext cx="7636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702B97C-C8F2-6245-B3C5-B85A66934312}"/>
              </a:ext>
            </a:extLst>
          </p:cNvPr>
          <p:cNvSpPr/>
          <p:nvPr/>
        </p:nvSpPr>
        <p:spPr>
          <a:xfrm>
            <a:off x="3799727" y="4239315"/>
            <a:ext cx="25200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_tradnl" b="1" dirty="0">
                <a:solidFill>
                  <a:schemeClr val="accent1"/>
                </a:solidFill>
              </a:rPr>
              <a:t>más de </a:t>
            </a:r>
            <a:r>
              <a:rPr lang="es-ES_tradnl" sz="2400" b="1" dirty="0">
                <a:solidFill>
                  <a:schemeClr val="tx2"/>
                </a:solidFill>
              </a:rPr>
              <a:t>1/3</a:t>
            </a:r>
            <a:r>
              <a:rPr lang="es-ES_tradnl" sz="1600" b="1" dirty="0">
                <a:solidFill>
                  <a:schemeClr val="tx2"/>
                </a:solidFill>
              </a:rPr>
              <a:t> </a:t>
            </a:r>
            <a:r>
              <a:rPr lang="es-ES_tradnl" b="1" dirty="0">
                <a:solidFill>
                  <a:schemeClr val="accent1"/>
                </a:solidFill>
              </a:rPr>
              <a:t>de los </a:t>
            </a:r>
            <a:r>
              <a:rPr lang="es-ES_tradnl" b="1" dirty="0">
                <a:solidFill>
                  <a:schemeClr val="tx2"/>
                </a:solidFill>
              </a:rPr>
              <a:t>inmigrantes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05E3639-7C3E-5F4D-BF42-0563738E9831}"/>
              </a:ext>
            </a:extLst>
          </p:cNvPr>
          <p:cNvSpPr/>
          <p:nvPr/>
        </p:nvSpPr>
        <p:spPr>
          <a:xfrm>
            <a:off x="4337246" y="2077635"/>
            <a:ext cx="3770970" cy="565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5000"/>
              </a:lnSpc>
            </a:pPr>
            <a:r>
              <a:rPr lang="es-ES_tradnl" b="1" dirty="0">
                <a:solidFill>
                  <a:schemeClr val="accent1"/>
                </a:solidFill>
              </a:rPr>
              <a:t>Entre los que tienen educación terciaria en países más ricos...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7086073-B8FC-1C41-AE25-A981B4F8D4FD}"/>
              </a:ext>
            </a:extLst>
          </p:cNvPr>
          <p:cNvSpPr/>
          <p:nvPr/>
        </p:nvSpPr>
        <p:spPr>
          <a:xfrm>
            <a:off x="6342054" y="4261104"/>
            <a:ext cx="2205984" cy="614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_tradnl" b="1" dirty="0">
                <a:solidFill>
                  <a:schemeClr val="accent1"/>
                </a:solidFill>
              </a:rPr>
              <a:t>pero </a:t>
            </a:r>
            <a:r>
              <a:rPr lang="es-ES_tradnl" sz="2400" b="1" dirty="0">
                <a:solidFill>
                  <a:schemeClr val="tx2"/>
                </a:solidFill>
              </a:rPr>
              <a:t>1/4</a:t>
            </a:r>
            <a:r>
              <a:rPr lang="es-ES_tradnl" b="1" dirty="0">
                <a:solidFill>
                  <a:schemeClr val="tx2"/>
                </a:solidFill>
              </a:rPr>
              <a:t> </a:t>
            </a:r>
            <a:r>
              <a:rPr lang="es-ES_tradnl" b="1" dirty="0">
                <a:solidFill>
                  <a:schemeClr val="accent1"/>
                </a:solidFill>
              </a:rPr>
              <a:t>de los </a:t>
            </a:r>
            <a:r>
              <a:rPr lang="es-ES_tradnl" b="1" dirty="0">
                <a:solidFill>
                  <a:schemeClr val="tx2"/>
                </a:solidFill>
              </a:rPr>
              <a:t>nativos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90C36A-A606-A84F-9E3F-BF14DB5B100B}"/>
              </a:ext>
            </a:extLst>
          </p:cNvPr>
          <p:cNvSpPr/>
          <p:nvPr/>
        </p:nvSpPr>
        <p:spPr>
          <a:xfrm>
            <a:off x="4367315" y="4848713"/>
            <a:ext cx="3624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</a:rPr>
              <a:t>están sobre calificados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19357E7-B07A-2A4B-B215-EEDD9BA1CB11}"/>
              </a:ext>
            </a:extLst>
          </p:cNvPr>
          <p:cNvGrpSpPr/>
          <p:nvPr/>
        </p:nvGrpSpPr>
        <p:grpSpPr>
          <a:xfrm>
            <a:off x="1482255" y="5714886"/>
            <a:ext cx="6279416" cy="757091"/>
            <a:chOff x="1482255" y="5714886"/>
            <a:chExt cx="6279416" cy="757091"/>
          </a:xfrm>
        </p:grpSpPr>
        <p:sp>
          <p:nvSpPr>
            <p:cNvPr id="6" name="Rectangle 5"/>
            <p:cNvSpPr/>
            <p:nvPr/>
          </p:nvSpPr>
          <p:spPr>
            <a:xfrm>
              <a:off x="1643753" y="5714886"/>
              <a:ext cx="593371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dirty="0">
                  <a:solidFill>
                    <a:srgbClr val="C00000"/>
                  </a:solidFill>
                  <a:latin typeface="+mj-lt"/>
                </a:rPr>
                <a:t>Alemania ofrece oportunidades para identificar y evaluar las competencias profesionales indocumentadas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40BB06F1-1D44-3D43-A75A-808F88F8C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2255" y="5725758"/>
              <a:ext cx="184201" cy="147361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21C177B-0677-0A44-B818-E59C8AB9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7470" y="6324616"/>
              <a:ext cx="184201" cy="1473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1632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9" grpId="0"/>
      <p:bldP spid="10" grpId="0" animBg="1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BE5B3848-A882-7A47-9AB2-EC4140BD15D0}"/>
              </a:ext>
            </a:extLst>
          </p:cNvPr>
          <p:cNvGrpSpPr/>
          <p:nvPr/>
        </p:nvGrpSpPr>
        <p:grpSpPr>
          <a:xfrm>
            <a:off x="4887054" y="1691533"/>
            <a:ext cx="3359479" cy="3653101"/>
            <a:chOff x="4945237" y="2109625"/>
            <a:chExt cx="2654429" cy="3157560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55282D5-B324-E541-A91B-69CA0C06CEFA}"/>
                </a:ext>
              </a:extLst>
            </p:cNvPr>
            <p:cNvSpPr/>
            <p:nvPr/>
          </p:nvSpPr>
          <p:spPr>
            <a:xfrm>
              <a:off x="4945237" y="2109626"/>
              <a:ext cx="2654429" cy="3157559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6E409DC5-3372-0641-8A77-66F3DEC15A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45237" y="2109625"/>
              <a:ext cx="2654429" cy="1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64723" y="1971470"/>
            <a:ext cx="3636000" cy="322188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95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Los actores humanitarios y de desarrollo deben coordinarse para proporcionar fondos previsibles y plurianuales</a:t>
            </a:r>
          </a:p>
          <a:p>
            <a:pPr>
              <a:lnSpc>
                <a:spcPct val="95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Los planes humanitarios multisectoriales deben incluir la educación</a:t>
            </a:r>
            <a:endParaRPr lang="en-US" sz="18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B13124-8EA2-49E0-AFD6-56B4D17166D4}"/>
              </a:ext>
            </a:extLst>
          </p:cNvPr>
          <p:cNvSpPr/>
          <p:nvPr/>
        </p:nvSpPr>
        <p:spPr>
          <a:xfrm>
            <a:off x="4887054" y="1843474"/>
            <a:ext cx="3359479" cy="794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5000"/>
              </a:lnSpc>
            </a:pPr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  <a:sym typeface="Wingdings 3" panose="05040102010807070707" pitchFamily="18" charset="2"/>
              </a:rPr>
              <a:t>Solo se ha cubierto un tercio de la brecha de financiamiento para la educación de los refugiados</a:t>
            </a:r>
            <a:endParaRPr lang="es-ES_tradn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942D72-7088-FC4C-BAC8-25804ECAC13B}"/>
              </a:ext>
            </a:extLst>
          </p:cNvPr>
          <p:cNvSpPr txBox="1">
            <a:spLocks/>
          </p:cNvSpPr>
          <p:nvPr/>
        </p:nvSpPr>
        <p:spPr>
          <a:xfrm>
            <a:off x="1189046" y="957499"/>
            <a:ext cx="7498566" cy="7239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300" b="1" spc="-80" dirty="0">
                <a:solidFill>
                  <a:schemeClr val="bg1"/>
                </a:solidFill>
              </a:rPr>
              <a:t>Reforma de la ayuda humanitaria/para el desarrollo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68B8AB-C5D3-A34A-B668-CEA038A79551}"/>
              </a:ext>
            </a:extLst>
          </p:cNvPr>
          <p:cNvSpPr txBox="1"/>
          <p:nvPr/>
        </p:nvSpPr>
        <p:spPr>
          <a:xfrm>
            <a:off x="301927" y="660108"/>
            <a:ext cx="72559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7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3E8750F-979F-684D-B608-4E76E352CA12}"/>
              </a:ext>
            </a:extLst>
          </p:cNvPr>
          <p:cNvCxnSpPr>
            <a:cxnSpLocks/>
          </p:cNvCxnSpPr>
          <p:nvPr/>
        </p:nvCxnSpPr>
        <p:spPr>
          <a:xfrm flipH="1">
            <a:off x="543557" y="5614030"/>
            <a:ext cx="7834899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3EF1AE4-6DDB-4B47-ACA0-A28CBF8231EC}"/>
              </a:ext>
            </a:extLst>
          </p:cNvPr>
          <p:cNvGrpSpPr/>
          <p:nvPr/>
        </p:nvGrpSpPr>
        <p:grpSpPr>
          <a:xfrm>
            <a:off x="1297242" y="5798766"/>
            <a:ext cx="6484993" cy="707886"/>
            <a:chOff x="1390761" y="5840898"/>
            <a:chExt cx="6484993" cy="707886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F001E9-89E0-414B-94B2-48F8D3A11646}"/>
                </a:ext>
              </a:extLst>
            </p:cNvPr>
            <p:cNvSpPr/>
            <p:nvPr/>
          </p:nvSpPr>
          <p:spPr>
            <a:xfrm>
              <a:off x="1532062" y="5840898"/>
              <a:ext cx="6343692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spc="20" dirty="0">
                  <a:solidFill>
                    <a:srgbClr val="C00000"/>
                  </a:solidFill>
                  <a:latin typeface="+mj-lt"/>
                </a:rPr>
                <a:t>Uganda reunió a socios humanitarios y de ayuda para preparar su plan de respuesta educativa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1C7B1CCF-40DC-D74C-9BD0-5A43DB791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0761" y="5891337"/>
              <a:ext cx="184201" cy="1473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1FE04B4-5877-B340-8CE3-5160C5FF4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4425" y="6401423"/>
              <a:ext cx="184201" cy="147361"/>
            </a:xfrm>
            <a:prstGeom prst="rect">
              <a:avLst/>
            </a:prstGeom>
          </p:spPr>
        </p:pic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435A3C4-89F4-8D49-B6B6-ACB972E0CA2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626" y="2580189"/>
            <a:ext cx="1917700" cy="254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D4C38C-36D9-3444-9B28-BF2B613F45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241" y="2653148"/>
            <a:ext cx="640639" cy="225504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61CF97F-D280-A54D-9C78-5D1FC6A2712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241" y="4130132"/>
            <a:ext cx="1543164" cy="778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50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75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9" grpId="0"/>
      <p:bldP spid="10" grpId="0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3614" y="1784445"/>
            <a:ext cx="392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Solo </a:t>
            </a:r>
            <a:r>
              <a:rPr lang="es-ES_tradnl" sz="20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0.5%</a:t>
            </a:r>
            <a:r>
              <a:rPr lang="es-ES_tradnl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</a:t>
            </a:r>
            <a:r>
              <a:rPr lang="es-ES_tradn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gasto mundial en educación</a:t>
            </a: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 destina a países de bajos ingresos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EFADBD4-2B42-450C-8848-086E20110FE5}"/>
              </a:ext>
            </a:extLst>
          </p:cNvPr>
          <p:cNvSpPr/>
          <p:nvPr/>
        </p:nvSpPr>
        <p:spPr>
          <a:xfrm>
            <a:off x="4787766" y="1781654"/>
            <a:ext cx="3392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  <a:buClr>
                <a:schemeClr val="tx2"/>
              </a:buClr>
              <a:buSzPct val="125000"/>
            </a:pP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tercio del costo de la educación </a:t>
            </a:r>
            <a:r>
              <a:rPr lang="es-ES_tradn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 pagan los hogares</a:t>
            </a:r>
            <a:br>
              <a:rPr lang="es-ES_tradnl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s-ES_trad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los países de bajos ingresos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04A8A283-482F-7B4C-8F2B-263912403F11}"/>
              </a:ext>
            </a:extLst>
          </p:cNvPr>
          <p:cNvSpPr txBox="1">
            <a:spLocks/>
          </p:cNvSpPr>
          <p:nvPr/>
        </p:nvSpPr>
        <p:spPr>
          <a:xfrm>
            <a:off x="381315" y="804800"/>
            <a:ext cx="7798858" cy="645156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tx2"/>
                </a:solidFill>
              </a:rPr>
              <a:t>La financiación no refleja las prioridades globales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A9D3541-2C2A-024A-8E49-ACE8783FDF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50" y="2854584"/>
            <a:ext cx="3505200" cy="34671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60DC8B1-B58C-A44B-8FF7-E70750D40E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634" y="3322269"/>
            <a:ext cx="1930400" cy="2489200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176A12B1-BA74-4F7A-8904-27BC64093FB5}"/>
              </a:ext>
            </a:extLst>
          </p:cNvPr>
          <p:cNvSpPr/>
          <p:nvPr/>
        </p:nvSpPr>
        <p:spPr>
          <a:xfrm>
            <a:off x="1186605" y="5714410"/>
            <a:ext cx="652746" cy="505810"/>
          </a:xfrm>
          <a:prstGeom prst="ellipse">
            <a:avLst/>
          </a:prstGeom>
          <a:noFill/>
          <a:ln w="349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243617" y="5380518"/>
            <a:ext cx="6880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0.5%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891056" y="2952939"/>
            <a:ext cx="627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65%</a:t>
            </a:r>
            <a:r>
              <a:rPr lang="en-US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F6B399A7-B31D-E146-8D08-591F716DC7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456" y="3129110"/>
            <a:ext cx="3721100" cy="29464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EA87160-B17A-0740-A975-37EEC70F4CA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467" y="3194418"/>
            <a:ext cx="2082800" cy="2362200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176A12B1-BA74-4F7A-8904-27BC64093FB5}"/>
              </a:ext>
            </a:extLst>
          </p:cNvPr>
          <p:cNvSpPr/>
          <p:nvPr/>
        </p:nvSpPr>
        <p:spPr>
          <a:xfrm>
            <a:off x="5321234" y="3100758"/>
            <a:ext cx="661947" cy="869134"/>
          </a:xfrm>
          <a:prstGeom prst="ellipse">
            <a:avLst/>
          </a:prstGeom>
          <a:noFill/>
          <a:ln w="349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1022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23" grpId="0"/>
      <p:bldP spid="5" grpId="0" animBg="1"/>
      <p:bldP spid="2" grpId="0"/>
      <p:bldP spid="12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4294967295"/>
          </p:nvPr>
        </p:nvSpPr>
        <p:spPr>
          <a:xfrm>
            <a:off x="402459" y="1607011"/>
            <a:ext cx="4236517" cy="62661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s-ES_tradnl" sz="1800" dirty="0"/>
              <a:t>Los avances en la finalización de la escuela </a:t>
            </a:r>
            <a:r>
              <a:rPr lang="es-ES_tradnl" sz="1800" b="1" dirty="0"/>
              <a:t>primaria</a:t>
            </a:r>
            <a:r>
              <a:rPr lang="es-ES_tradnl" sz="1800" dirty="0"/>
              <a:t> se </a:t>
            </a:r>
            <a:r>
              <a:rPr lang="es-ES_tradnl" sz="1800" b="1" dirty="0">
                <a:solidFill>
                  <a:schemeClr val="tx2"/>
                </a:solidFill>
              </a:rPr>
              <a:t>han estancado a nivel mundial</a:t>
            </a:r>
            <a:endParaRPr lang="es-ES_tradnl" sz="1800" b="1" dirty="0">
              <a:solidFill>
                <a:srgbClr val="C0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652229" y="1633515"/>
            <a:ext cx="4140000" cy="68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_tradnl" sz="1800" b="1" dirty="0">
                <a:solidFill>
                  <a:srgbClr val="C00000"/>
                </a:solidFill>
              </a:rPr>
              <a:t>49%</a:t>
            </a:r>
            <a:r>
              <a:rPr lang="es-ES_tradnl" sz="1800" dirty="0"/>
              <a:t> completaron la escuela </a:t>
            </a:r>
            <a:r>
              <a:rPr lang="es-ES_tradnl" sz="1800" b="1" dirty="0"/>
              <a:t>secundaria</a:t>
            </a:r>
            <a:r>
              <a:rPr lang="es-ES_tradnl" sz="1800" dirty="0"/>
              <a:t> </a:t>
            </a:r>
            <a:br>
              <a:rPr lang="es-ES_tradnl" sz="1800" dirty="0"/>
            </a:br>
            <a:r>
              <a:rPr lang="es-ES_tradnl" sz="1800" dirty="0"/>
              <a:t>a nivel </a:t>
            </a:r>
            <a:r>
              <a:rPr lang="es-ES_tradnl" sz="1800" b="1" dirty="0">
                <a:solidFill>
                  <a:srgbClr val="C00000"/>
                </a:solidFill>
              </a:rPr>
              <a:t>mundial</a:t>
            </a:r>
            <a:r>
              <a:rPr lang="es-ES_tradnl" sz="1800" dirty="0"/>
              <a:t/>
            </a:r>
            <a:br>
              <a:rPr lang="es-ES_tradnl" sz="1800" dirty="0"/>
            </a:br>
            <a:r>
              <a:rPr lang="es-ES_tradnl" sz="1800" b="1" dirty="0">
                <a:solidFill>
                  <a:schemeClr val="tx2"/>
                </a:solidFill>
              </a:rPr>
              <a:t>18% </a:t>
            </a:r>
            <a:r>
              <a:rPr lang="es-ES_tradnl" sz="1800" dirty="0"/>
              <a:t>en los países de </a:t>
            </a:r>
            <a:r>
              <a:rPr lang="es-ES_tradnl" sz="1800" b="1" dirty="0">
                <a:solidFill>
                  <a:srgbClr val="C00000"/>
                </a:solidFill>
              </a:rPr>
              <a:t>bajos ingresos </a:t>
            </a:r>
            <a:br>
              <a:rPr lang="es-ES_tradnl" sz="1800" b="1" dirty="0">
                <a:solidFill>
                  <a:srgbClr val="C00000"/>
                </a:solidFill>
              </a:rPr>
            </a:br>
            <a:r>
              <a:rPr lang="es-ES_tradnl" sz="1800" dirty="0"/>
              <a:t>en 2013–17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14DEFD-D065-9144-BF30-AF68A65B66E5}"/>
              </a:ext>
            </a:extLst>
          </p:cNvPr>
          <p:cNvSpPr txBox="1">
            <a:spLocks/>
          </p:cNvSpPr>
          <p:nvPr/>
        </p:nvSpPr>
        <p:spPr>
          <a:xfrm>
            <a:off x="381315" y="802650"/>
            <a:ext cx="8100969" cy="7651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tx2"/>
                </a:solidFill>
              </a:rPr>
              <a:t>Muchos más no están completando la escuela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7267270-8BF5-AF46-81D8-20AA99BFCFFF}"/>
              </a:ext>
            </a:extLst>
          </p:cNvPr>
          <p:cNvSpPr/>
          <p:nvPr/>
        </p:nvSpPr>
        <p:spPr>
          <a:xfrm>
            <a:off x="2582963" y="5142700"/>
            <a:ext cx="46061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</a:rPr>
              <a:t>hay </a:t>
            </a:r>
            <a:r>
              <a:rPr lang="es-ES_tradnl" b="1" dirty="0">
                <a:solidFill>
                  <a:schemeClr val="tx2"/>
                </a:solidFill>
              </a:rPr>
              <a:t>2x </a:t>
            </a:r>
            <a:r>
              <a:rPr lang="es-ES_tradnl" b="1" dirty="0">
                <a:solidFill>
                  <a:schemeClr val="accent1"/>
                </a:solidFill>
              </a:rPr>
              <a:t>más estudiantes </a:t>
            </a:r>
            <a:r>
              <a:rPr lang="es-ES_tradnl" b="1" dirty="0">
                <a:solidFill>
                  <a:schemeClr val="tx2"/>
                </a:solidFill>
              </a:rPr>
              <a:t>nacidos </a:t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b="1" dirty="0">
                <a:solidFill>
                  <a:schemeClr val="tx2"/>
                </a:solidFill>
              </a:rPr>
              <a:t>en el extranjero </a:t>
            </a:r>
            <a:r>
              <a:rPr lang="es-ES_tradnl" b="1" dirty="0">
                <a:solidFill>
                  <a:schemeClr val="accent1"/>
                </a:solidFill>
              </a:rPr>
              <a:t>que nativos</a:t>
            </a:r>
            <a:endParaRPr lang="es-ES_tradnl" b="1" dirty="0">
              <a:solidFill>
                <a:schemeClr val="tx2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81F87F-64E2-6C4C-B9F5-82637FCB2872}"/>
              </a:ext>
            </a:extLst>
          </p:cNvPr>
          <p:cNvSpPr/>
          <p:nvPr/>
        </p:nvSpPr>
        <p:spPr>
          <a:xfrm>
            <a:off x="3073909" y="4865060"/>
            <a:ext cx="36242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</a:rPr>
              <a:t>En la </a:t>
            </a:r>
            <a:r>
              <a:rPr lang="es-ES_tradnl" b="1" dirty="0">
                <a:solidFill>
                  <a:srgbClr val="C00000"/>
                </a:solidFill>
              </a:rPr>
              <a:t>Unión Europea</a:t>
            </a:r>
            <a:endParaRPr lang="es-ES_tradnl" b="1" dirty="0">
              <a:solidFill>
                <a:schemeClr val="accent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60919BD-91E9-3647-842F-E161E9A0D7ED}"/>
              </a:ext>
            </a:extLst>
          </p:cNvPr>
          <p:cNvSpPr/>
          <p:nvPr/>
        </p:nvSpPr>
        <p:spPr>
          <a:xfrm>
            <a:off x="2783695" y="5690098"/>
            <a:ext cx="42047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2"/>
                </a:solidFill>
              </a:rPr>
              <a:t>que abandonaron la escuela </a:t>
            </a:r>
            <a:r>
              <a:rPr lang="es-ES_tradnl" b="1" dirty="0">
                <a:solidFill>
                  <a:schemeClr val="accent1"/>
                </a:solidFill>
              </a:rPr>
              <a:t>en 2017</a:t>
            </a:r>
            <a:endParaRPr lang="es-ES_tradnl" b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EBFCE5-3BFE-2B4D-AC5D-FAEBF8F729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65" y="2379401"/>
            <a:ext cx="3073400" cy="1638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CFDB93-F3FB-3D4E-84E8-24F52CABD5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09" y="2858949"/>
            <a:ext cx="800100" cy="952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94A4851-0D13-5C4F-A7DF-B0E7EDA7D3E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121" y="2439848"/>
            <a:ext cx="1130300" cy="137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C840EDD-7BFC-6644-A754-A9F6B8DDDA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158" y="2762663"/>
            <a:ext cx="711200" cy="1397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66D8B42-0FFA-0148-9E5D-C1C0B3C9F1C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700" y="2995780"/>
            <a:ext cx="2921000" cy="10668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F9778E3-533D-834C-88E4-F2FCB837043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139" y="4628917"/>
            <a:ext cx="622300" cy="14732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40DA721-74F1-3648-A095-9F9E675D410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460" y="4590817"/>
            <a:ext cx="1460500" cy="1511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092724-D9C4-0C4E-8FF0-36AAF7D5B25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506" y="2883228"/>
            <a:ext cx="241595" cy="7120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59E000-BD3B-E141-B592-F6750FC9EB6B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651" y="3222986"/>
            <a:ext cx="1298900" cy="2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948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2" grpId="0"/>
      <p:bldP spid="23" grpId="0"/>
      <p:bldP spid="19" grpId="0"/>
      <p:bldP spid="22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C4EE706-4E21-3E43-8B96-C85916A257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616" y="2809070"/>
            <a:ext cx="2349500" cy="3492500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381315" y="5252610"/>
            <a:ext cx="5083820" cy="900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s-ES_tradnl" sz="1800" dirty="0"/>
              <a:t>La proporción de </a:t>
            </a:r>
            <a:r>
              <a:rPr lang="es-ES_tradnl" sz="1800" b="1" dirty="0"/>
              <a:t>estudiantes de cuarto grado </a:t>
            </a:r>
            <a:br>
              <a:rPr lang="es-ES_tradnl" sz="1800" b="1" dirty="0"/>
            </a:br>
            <a:r>
              <a:rPr lang="es-ES_tradnl" sz="1800" dirty="0"/>
              <a:t>con habilidades de lectura mínimas </a:t>
            </a:r>
            <a:r>
              <a:rPr lang="es-ES_tradnl" sz="1800" b="1" dirty="0">
                <a:solidFill>
                  <a:srgbClr val="C00000"/>
                </a:solidFill>
              </a:rPr>
              <a:t>en los países </a:t>
            </a:r>
            <a:br>
              <a:rPr lang="es-ES_tradnl" sz="1800" b="1" dirty="0">
                <a:solidFill>
                  <a:srgbClr val="C00000"/>
                </a:solidFill>
              </a:rPr>
            </a:br>
            <a:r>
              <a:rPr lang="es-ES_tradnl" sz="1800" b="1" dirty="0">
                <a:solidFill>
                  <a:srgbClr val="C00000"/>
                </a:solidFill>
              </a:rPr>
              <a:t>de ingresos medios y en los países de ingresos altos que no son de la OCDE</a:t>
            </a:r>
            <a:r>
              <a:rPr lang="es-ES_tradnl" sz="1800" dirty="0"/>
              <a:t> aumenta </a:t>
            </a:r>
            <a:br>
              <a:rPr lang="es-ES_tradnl" sz="1800" dirty="0"/>
            </a:br>
            <a:r>
              <a:rPr lang="es-ES_tradnl" sz="1800" dirty="0"/>
              <a:t>en menos de 1 punto porcentual cada año.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315" y="750179"/>
            <a:ext cx="830633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…y no aprenden lo básico</a:t>
            </a:r>
          </a:p>
        </p:txBody>
      </p:sp>
      <p:sp>
        <p:nvSpPr>
          <p:cNvPr id="8" name="Rectangle 7"/>
          <p:cNvSpPr/>
          <p:nvPr/>
        </p:nvSpPr>
        <p:spPr>
          <a:xfrm>
            <a:off x="6003239" y="1379963"/>
            <a:ext cx="28596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tx2"/>
                </a:solidFill>
              </a:rPr>
              <a:t>Los países de bajos ingresos </a:t>
            </a:r>
            <a:br>
              <a:rPr lang="es-ES_tradnl" b="1" dirty="0">
                <a:solidFill>
                  <a:schemeClr val="tx2"/>
                </a:solidFill>
              </a:rPr>
            </a:br>
            <a:r>
              <a:rPr lang="es-ES_tradnl" dirty="0"/>
              <a:t>tienen un camino mucho más largo por recorrer</a:t>
            </a:r>
            <a:br>
              <a:rPr lang="es-ES_tradnl" dirty="0"/>
            </a:br>
            <a:r>
              <a:rPr lang="es-ES_tradnl" dirty="0"/>
              <a:t>p.ej. </a:t>
            </a:r>
            <a:r>
              <a:rPr lang="es-ES_tradnl" b="1" dirty="0"/>
              <a:t>Sierra Leona</a:t>
            </a:r>
            <a:r>
              <a:rPr lang="es-ES_tradnl" dirty="0"/>
              <a:t> en 2018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A49E13B-8E12-D04C-B568-BB55C6D537B1}"/>
              </a:ext>
            </a:extLst>
          </p:cNvPr>
          <p:cNvSpPr/>
          <p:nvPr/>
        </p:nvSpPr>
        <p:spPr>
          <a:xfrm>
            <a:off x="0" y="1493709"/>
            <a:ext cx="6003239" cy="1037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</a:rPr>
              <a:t>En el caso de los estudiantes con antecedentes inmigrantes</a:t>
            </a:r>
            <a:br>
              <a:rPr lang="es-ES_tradnl" b="1" dirty="0">
                <a:solidFill>
                  <a:schemeClr val="accent1"/>
                </a:solidFill>
              </a:rPr>
            </a:br>
            <a:r>
              <a:rPr lang="es-ES_tradnl" b="1" dirty="0">
                <a:solidFill>
                  <a:srgbClr val="C00000"/>
                </a:solidFill>
              </a:rPr>
              <a:t>en los países de la OCDE, </a:t>
            </a:r>
            <a:r>
              <a:rPr lang="es-ES_tradnl" b="1" dirty="0">
                <a:solidFill>
                  <a:schemeClr val="accent1"/>
                </a:solidFill>
              </a:rPr>
              <a:t>comparado con los nativos, fue</a:t>
            </a:r>
          </a:p>
          <a:p>
            <a:pPr algn="ctr">
              <a:lnSpc>
                <a:spcPct val="80000"/>
              </a:lnSpc>
            </a:pPr>
            <a:endParaRPr lang="es-ES_tradnl" sz="800" dirty="0">
              <a:solidFill>
                <a:schemeClr val="accent1"/>
              </a:solidFill>
            </a:endParaRPr>
          </a:p>
          <a:p>
            <a:pPr algn="ctr">
              <a:lnSpc>
                <a:spcPct val="50000"/>
              </a:lnSpc>
            </a:pPr>
            <a:r>
              <a:rPr lang="es-ES_tradnl" sz="3200" b="1" dirty="0">
                <a:solidFill>
                  <a:schemeClr val="tx2"/>
                </a:solidFill>
              </a:rPr>
              <a:t>32</a:t>
            </a:r>
            <a:r>
              <a:rPr lang="es-ES_tradnl" b="1" dirty="0">
                <a:solidFill>
                  <a:schemeClr val="tx2"/>
                </a:solidFill>
              </a:rPr>
              <a:t>%</a:t>
            </a:r>
            <a:r>
              <a:rPr lang="es-ES_tradnl" sz="1600" b="1" dirty="0">
                <a:solidFill>
                  <a:schemeClr val="tx2"/>
                </a:solidFill>
              </a:rPr>
              <a:t> </a:t>
            </a:r>
            <a:r>
              <a:rPr lang="es-ES_tradnl" b="1" dirty="0">
                <a:solidFill>
                  <a:schemeClr val="accent1"/>
                </a:solidFill>
              </a:rPr>
              <a:t>menos probable que…</a:t>
            </a:r>
            <a:endParaRPr lang="es-ES_tradnl" sz="1600" b="1" dirty="0">
              <a:solidFill>
                <a:schemeClr val="tx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0367BA-B890-864E-B212-B25B5F0C8C92}"/>
              </a:ext>
            </a:extLst>
          </p:cNvPr>
          <p:cNvSpPr/>
          <p:nvPr/>
        </p:nvSpPr>
        <p:spPr>
          <a:xfrm>
            <a:off x="677489" y="4336187"/>
            <a:ext cx="42047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chemeClr val="accent1"/>
                </a:solidFill>
              </a:rPr>
              <a:t>…obtuvieran competencias básicas en </a:t>
            </a:r>
            <a:r>
              <a:rPr lang="es-ES_tradnl" b="1" dirty="0">
                <a:solidFill>
                  <a:schemeClr val="tx2"/>
                </a:solidFill>
              </a:rPr>
              <a:t>lectura, matemáticas </a:t>
            </a:r>
            <a:r>
              <a:rPr lang="es-ES_tradnl" b="1" dirty="0">
                <a:solidFill>
                  <a:schemeClr val="accent1"/>
                </a:solidFill>
              </a:rPr>
              <a:t>y </a:t>
            </a:r>
            <a:r>
              <a:rPr lang="es-ES_tradnl" b="1" dirty="0">
                <a:solidFill>
                  <a:schemeClr val="tx2"/>
                </a:solidFill>
              </a:rPr>
              <a:t>ciencia </a:t>
            </a:r>
            <a:r>
              <a:rPr lang="es-ES_tradnl" b="1" dirty="0">
                <a:solidFill>
                  <a:schemeClr val="accent1"/>
                </a:solidFill>
              </a:rPr>
              <a:t>en 2015</a:t>
            </a:r>
            <a:endParaRPr lang="es-ES_tradnl" b="1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6892DA3-63F2-CB40-920B-A84EC559936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61" y="2927350"/>
            <a:ext cx="1676400" cy="1003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FD0B897-8D56-D843-9A72-E6D4E66A9B3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0" y="2823246"/>
            <a:ext cx="2108200" cy="1358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BC11B28-6B29-1948-BF36-9E4B055D7E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398" y="5246023"/>
            <a:ext cx="1409700" cy="67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78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668153" y="1256383"/>
            <a:ext cx="3973512" cy="1262063"/>
          </a:xfrm>
          <a:prstGeom prst="rect">
            <a:avLst/>
          </a:prstGeom>
        </p:spPr>
        <p:txBody>
          <a:bodyPr anchor="t" anchorCtr="0">
            <a:normAutofit fontScale="85000"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ES_tradnl" sz="2400" spc="-70" dirty="0"/>
              <a:t>Únase a la discusión y a nuestra campaña para la educación 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ES_tradnl" sz="2400" spc="-70" dirty="0"/>
              <a:t>que sigue a los migrantes y refugiados: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A896056-3957-D04B-AE3D-1D17F831DC3C}"/>
              </a:ext>
            </a:extLst>
          </p:cNvPr>
          <p:cNvSpPr/>
          <p:nvPr/>
        </p:nvSpPr>
        <p:spPr>
          <a:xfrm>
            <a:off x="917700" y="4142102"/>
            <a:ext cx="2240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_tradnl" dirty="0"/>
              <a:t>Descargue el informe: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E1539F-C472-434F-91DD-CA488AFE8923}"/>
              </a:ext>
            </a:extLst>
          </p:cNvPr>
          <p:cNvSpPr txBox="1"/>
          <p:nvPr/>
        </p:nvSpPr>
        <p:spPr>
          <a:xfrm>
            <a:off x="2364337" y="2591265"/>
            <a:ext cx="4581144" cy="731520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#</a:t>
            </a:r>
            <a:r>
              <a:rPr lang="en-US" sz="3200" dirty="0" err="1">
                <a:solidFill>
                  <a:schemeClr val="bg1"/>
                </a:solidFill>
              </a:rPr>
              <a:t>EducationOnTheMove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2C16DF-CEE9-7443-8CC7-0ACD0990FA70}"/>
              </a:ext>
            </a:extLst>
          </p:cNvPr>
          <p:cNvSpPr txBox="1"/>
          <p:nvPr/>
        </p:nvSpPr>
        <p:spPr>
          <a:xfrm>
            <a:off x="1021570" y="4721957"/>
            <a:ext cx="391619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/>
                </a:solidFill>
              </a:rPr>
              <a:t>B</a:t>
            </a:r>
            <a:r>
              <a:rPr lang="en-US" sz="3200" dirty="0" smtClean="0">
                <a:solidFill>
                  <a:schemeClr val="tx2"/>
                </a:solidFill>
              </a:rPr>
              <a:t>it.ly/2019gemreport</a:t>
            </a:r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4" t="22888" r="15257" b="22707"/>
          <a:stretch/>
        </p:blipFill>
        <p:spPr>
          <a:xfrm>
            <a:off x="5945101" y="4970585"/>
            <a:ext cx="3040498" cy="172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8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95359A-01D1-3944-9585-5F671EB7211E}"/>
              </a:ext>
            </a:extLst>
          </p:cNvPr>
          <p:cNvSpPr txBox="1"/>
          <p:nvPr/>
        </p:nvSpPr>
        <p:spPr>
          <a:xfrm>
            <a:off x="673306" y="1312438"/>
            <a:ext cx="7655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800" spc="-10" dirty="0"/>
              <a:t>La </a:t>
            </a:r>
            <a:r>
              <a:rPr lang="es-ES_tradnl" sz="2800" b="1" spc="-10" dirty="0"/>
              <a:t>Agenda 2030 para el Desarrollo Sostenible </a:t>
            </a:r>
            <a:r>
              <a:rPr lang="es-ES_tradnl" sz="2800" spc="-10" dirty="0"/>
              <a:t>nos compromete a no dejar a nadie atrás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3A0A0D-7FC2-DF46-AEE5-B0F470B27B7B}"/>
              </a:ext>
            </a:extLst>
          </p:cNvPr>
          <p:cNvSpPr txBox="1"/>
          <p:nvPr/>
        </p:nvSpPr>
        <p:spPr>
          <a:xfrm>
            <a:off x="2401465" y="5208636"/>
            <a:ext cx="43410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/>
              <a:t>Una de sus vulnerabilidades</a:t>
            </a:r>
          </a:p>
          <a:p>
            <a:pPr algn="ctr"/>
            <a:r>
              <a:rPr lang="es-ES_tradnl" sz="2000" dirty="0"/>
              <a:t>pero también una de sus fortalezas</a:t>
            </a:r>
          </a:p>
          <a:p>
            <a:pPr algn="ctr"/>
            <a:r>
              <a:rPr lang="es-ES_tradnl" sz="2000" dirty="0"/>
              <a:t>es la </a:t>
            </a:r>
            <a:r>
              <a:rPr lang="es-ES_tradnl" sz="2000" b="1" dirty="0">
                <a:solidFill>
                  <a:srgbClr val="990000"/>
                </a:solidFill>
              </a:rPr>
              <a:t>educación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01C07D9-F119-CB48-9DE8-4427678E39C9}"/>
              </a:ext>
            </a:extLst>
          </p:cNvPr>
          <p:cNvGrpSpPr/>
          <p:nvPr/>
        </p:nvGrpSpPr>
        <p:grpSpPr>
          <a:xfrm>
            <a:off x="899500" y="2550348"/>
            <a:ext cx="3778008" cy="1798382"/>
            <a:chOff x="899500" y="2508161"/>
            <a:chExt cx="3778008" cy="179838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33E1D41-8271-4342-AB71-E33A8DDEA521}"/>
                </a:ext>
              </a:extLst>
            </p:cNvPr>
            <p:cNvSpPr txBox="1"/>
            <p:nvPr/>
          </p:nvSpPr>
          <p:spPr>
            <a:xfrm>
              <a:off x="1187726" y="3222911"/>
              <a:ext cx="2049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dirty="0"/>
                <a:t>son personas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AD2A0E3-8FF9-6747-9E83-5DB30C34AEF1}"/>
                </a:ext>
              </a:extLst>
            </p:cNvPr>
            <p:cNvSpPr txBox="1"/>
            <p:nvPr/>
          </p:nvSpPr>
          <p:spPr>
            <a:xfrm>
              <a:off x="1187726" y="2553608"/>
              <a:ext cx="34897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 dirty="0"/>
                <a:t>Los refugiados y los desplazados internos y migrantes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3CB9B55-8123-AF43-9C9E-9240E95E5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00" y="2508161"/>
              <a:ext cx="288226" cy="22417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A8D0B6A-3E4E-0E4D-AB9F-FA1B161EA967}"/>
                </a:ext>
              </a:extLst>
            </p:cNvPr>
            <p:cNvSpPr txBox="1"/>
            <p:nvPr/>
          </p:nvSpPr>
          <p:spPr>
            <a:xfrm>
              <a:off x="1187726" y="3637690"/>
              <a:ext cx="291112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b="1" dirty="0"/>
                <a:t>vulnerables [y] deben ser empoderadas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2223985-C264-3D47-9E11-4855BC526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3858716" y="4082367"/>
              <a:ext cx="288226" cy="224176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53245C-1845-2E4E-B9E8-096EBCEC0B79}"/>
              </a:ext>
            </a:extLst>
          </p:cNvPr>
          <p:cNvGrpSpPr/>
          <p:nvPr/>
        </p:nvGrpSpPr>
        <p:grpSpPr>
          <a:xfrm>
            <a:off x="4571999" y="3265140"/>
            <a:ext cx="4270629" cy="1624220"/>
            <a:chOff x="4571999" y="2871850"/>
            <a:chExt cx="4270629" cy="162422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F6AC2EB-C048-B343-9C8F-6C2FF1875AE5}"/>
                </a:ext>
              </a:extLst>
            </p:cNvPr>
            <p:cNvSpPr/>
            <p:nvPr/>
          </p:nvSpPr>
          <p:spPr>
            <a:xfrm>
              <a:off x="4571999" y="2871850"/>
              <a:ext cx="3278766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400" b="1" spc="-20" dirty="0">
                  <a:solidFill>
                    <a:schemeClr val="tx2"/>
                  </a:solidFill>
                </a:rPr>
                <a:t>1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b="1" spc="-20" dirty="0">
                  <a:solidFill>
                    <a:schemeClr val="tx2"/>
                  </a:solidFill>
                </a:rPr>
                <a:t>de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sz="3400" b="1" spc="-20" dirty="0">
                  <a:solidFill>
                    <a:schemeClr val="tx2"/>
                  </a:solidFill>
                </a:rPr>
                <a:t>8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spc="-20" dirty="0"/>
                <a:t>son migrantes internos</a:t>
              </a:r>
              <a:endParaRPr lang="es-ES_tradnl" spc="-20" dirty="0">
                <a:solidFill>
                  <a:schemeClr val="accent1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1FBA710-53CC-0841-BF4C-76E3C4D29D8A}"/>
                </a:ext>
              </a:extLst>
            </p:cNvPr>
            <p:cNvSpPr/>
            <p:nvPr/>
          </p:nvSpPr>
          <p:spPr>
            <a:xfrm>
              <a:off x="4904203" y="3380897"/>
              <a:ext cx="3938425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400" b="1" spc="-20" dirty="0">
                  <a:solidFill>
                    <a:schemeClr val="tx2"/>
                  </a:solidFill>
                </a:rPr>
                <a:t>1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b="1" spc="-20" dirty="0">
                  <a:solidFill>
                    <a:schemeClr val="tx2"/>
                  </a:solidFill>
                </a:rPr>
                <a:t>de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sz="3400" b="1" spc="-20" dirty="0">
                  <a:solidFill>
                    <a:schemeClr val="tx2"/>
                  </a:solidFill>
                </a:rPr>
                <a:t>30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sz="1700" spc="-20" dirty="0"/>
                <a:t>son migrantes internacionales</a:t>
              </a:r>
              <a:endParaRPr lang="es-ES_tradnl" sz="1700" spc="-20" dirty="0">
                <a:solidFill>
                  <a:schemeClr val="accent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2AAD43D-84B3-DC4B-AEB0-FD73E786F086}"/>
                </a:ext>
              </a:extLst>
            </p:cNvPr>
            <p:cNvSpPr/>
            <p:nvPr/>
          </p:nvSpPr>
          <p:spPr>
            <a:xfrm>
              <a:off x="5274117" y="3880517"/>
              <a:ext cx="2767762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3400" b="1" spc="-20" dirty="0">
                  <a:solidFill>
                    <a:schemeClr val="tx2"/>
                  </a:solidFill>
                </a:rPr>
                <a:t>1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b="1" spc="-20" dirty="0">
                  <a:solidFill>
                    <a:schemeClr val="tx2"/>
                  </a:solidFill>
                </a:rPr>
                <a:t>de </a:t>
              </a:r>
              <a:r>
                <a:rPr lang="es-ES_tradnl" sz="3400" b="1" spc="-20" dirty="0">
                  <a:solidFill>
                    <a:schemeClr val="tx2"/>
                  </a:solidFill>
                </a:rPr>
                <a:t>80</a:t>
              </a:r>
              <a:r>
                <a:rPr lang="es-ES_tradnl" sz="2800" b="1" spc="-20" dirty="0">
                  <a:solidFill>
                    <a:schemeClr val="tx2"/>
                  </a:solidFill>
                </a:rPr>
                <a:t> </a:t>
              </a:r>
              <a:r>
                <a:rPr lang="es-ES_tradnl" spc="-20" dirty="0"/>
                <a:t>son desplazados</a:t>
              </a:r>
              <a:endParaRPr lang="es-ES_tradnl" spc="-2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95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5C2E0F-515C-9D4A-BEE6-EFF7A2B306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540" y="1987062"/>
            <a:ext cx="4391511" cy="3241783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77E28CF8-04F8-A842-8F1D-4EBE5BC753D6}"/>
              </a:ext>
            </a:extLst>
          </p:cNvPr>
          <p:cNvGrpSpPr/>
          <p:nvPr/>
        </p:nvGrpSpPr>
        <p:grpSpPr>
          <a:xfrm>
            <a:off x="321940" y="5329140"/>
            <a:ext cx="3799273" cy="1132225"/>
            <a:chOff x="4330534" y="2403272"/>
            <a:chExt cx="3799273" cy="1132225"/>
          </a:xfrm>
        </p:grpSpPr>
        <p:sp>
          <p:nvSpPr>
            <p:cNvPr id="8" name="TextBox 7"/>
            <p:cNvSpPr txBox="1"/>
            <p:nvPr/>
          </p:nvSpPr>
          <p:spPr>
            <a:xfrm>
              <a:off x="4330534" y="2403272"/>
              <a:ext cx="33542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s-ES_tradnl" sz="1600" dirty="0"/>
                <a:t>El </a:t>
              </a:r>
              <a:r>
                <a:rPr lang="es-ES_tradnl" sz="1600" b="1" dirty="0">
                  <a:solidFill>
                    <a:schemeClr val="tx2"/>
                  </a:solidFill>
                </a:rPr>
                <a:t>desplazamiento </a:t>
              </a:r>
              <a:r>
                <a:rPr lang="es-ES_tradnl" sz="1600" dirty="0"/>
                <a:t>conduce a:</a:t>
              </a:r>
              <a:endParaRPr lang="en-US" sz="1600" dirty="0">
                <a:sym typeface="Wingdings 3" panose="05040102010807070707" pitchFamily="18" charset="2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702B343-3E1B-6947-BAC7-73D65A054EBC}"/>
                </a:ext>
              </a:extLst>
            </p:cNvPr>
            <p:cNvSpPr txBox="1"/>
            <p:nvPr/>
          </p:nvSpPr>
          <p:spPr>
            <a:xfrm>
              <a:off x="4354963" y="2704500"/>
              <a:ext cx="37748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spc="50" dirty="0">
                  <a:solidFill>
                    <a:schemeClr val="accent1"/>
                  </a:solidFill>
                  <a:sym typeface="Wingdings 3" panose="05040102010807070707" pitchFamily="18" charset="2"/>
                </a:rPr>
                <a:t>EMERGENCIAS</a:t>
              </a:r>
              <a:endParaRPr lang="es-ES_tradnl" sz="1600" dirty="0">
                <a:solidFill>
                  <a:schemeClr val="accent1"/>
                </a:solidFill>
                <a:sym typeface="Wingdings 3" panose="05040102010807070707" pitchFamily="18" charset="2"/>
              </a:endParaRPr>
            </a:p>
            <a:p>
              <a:pPr marL="285750" indent="-285750">
                <a:buClr>
                  <a:schemeClr val="tx2"/>
                </a:buClr>
                <a:buSzPct val="125000"/>
                <a:buFont typeface="Wingdings" pitchFamily="2" charset="2"/>
                <a:buChar char="§"/>
              </a:pPr>
              <a:r>
                <a:rPr lang="es-ES_tradnl" sz="1600" dirty="0"/>
                <a:t>La mitad de los refugiados tienen menos de 18 años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0D1B993-2FCD-364B-8E6F-3A1DD9FF36E2}"/>
              </a:ext>
            </a:extLst>
          </p:cNvPr>
          <p:cNvGrpSpPr/>
          <p:nvPr/>
        </p:nvGrpSpPr>
        <p:grpSpPr>
          <a:xfrm>
            <a:off x="321940" y="3656629"/>
            <a:ext cx="3976789" cy="1103864"/>
            <a:chOff x="532418" y="4119853"/>
            <a:chExt cx="3976789" cy="1103864"/>
          </a:xfrm>
        </p:grpSpPr>
        <p:sp>
          <p:nvSpPr>
            <p:cNvPr id="7" name="TextBox 6"/>
            <p:cNvSpPr txBox="1"/>
            <p:nvPr/>
          </p:nvSpPr>
          <p:spPr>
            <a:xfrm>
              <a:off x="532418" y="4119853"/>
              <a:ext cx="3711779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s-ES_tradnl" sz="1600" dirty="0"/>
                <a:t>La </a:t>
              </a:r>
              <a:r>
                <a:rPr lang="es-ES_tradnl" sz="1600" b="1" dirty="0">
                  <a:solidFill>
                    <a:schemeClr val="tx2"/>
                  </a:solidFill>
                </a:rPr>
                <a:t>migración internacional </a:t>
              </a:r>
              <a:r>
                <a:rPr lang="es-ES_tradnl" sz="1600" dirty="0"/>
                <a:t>conduce a</a:t>
              </a:r>
              <a:r>
                <a:rPr lang="en-US" sz="1600" dirty="0"/>
                <a:t>:</a:t>
              </a:r>
              <a:endParaRPr lang="en-US" sz="1600" dirty="0">
                <a:sym typeface="Wingdings 3" panose="05040102010807070707" pitchFamily="18" charset="2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ACC0C3-C588-0843-B5FF-F543BAA2D35A}"/>
                </a:ext>
              </a:extLst>
            </p:cNvPr>
            <p:cNvSpPr txBox="1"/>
            <p:nvPr/>
          </p:nvSpPr>
          <p:spPr>
            <a:xfrm>
              <a:off x="532418" y="4392720"/>
              <a:ext cx="397678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spc="50" dirty="0">
                  <a:solidFill>
                    <a:schemeClr val="accent1"/>
                  </a:solidFill>
                  <a:sym typeface="Wingdings 3" panose="05040102010807070707" pitchFamily="18" charset="2"/>
                </a:rPr>
                <a:t>LA FUGA DE CEREBROS</a:t>
              </a:r>
            </a:p>
            <a:p>
              <a:pPr marL="285750" indent="-285750">
                <a:buClr>
                  <a:schemeClr val="tx2"/>
                </a:buClr>
                <a:buSzPct val="125000"/>
                <a:buFont typeface="Wingdings" pitchFamily="2" charset="2"/>
                <a:buChar char="§"/>
              </a:pPr>
              <a:r>
                <a:rPr lang="es-ES_tradnl" sz="1600" dirty="0"/>
                <a:t>Al menos 1 de 5 personas capacitadas</a:t>
              </a:r>
              <a:br>
                <a:rPr lang="es-ES_tradnl" sz="1600" dirty="0"/>
              </a:br>
              <a:r>
                <a:rPr lang="es-ES_tradnl" sz="1600" dirty="0"/>
                <a:t>emigran del </a:t>
              </a:r>
              <a:r>
                <a:rPr lang="es-ES_tradnl" sz="1600" dirty="0">
                  <a:sym typeface="Wingdings 3" panose="05040102010807070707" pitchFamily="18" charset="2"/>
                </a:rPr>
                <a:t>27% de los países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113F6F8-E853-AB4B-BC56-805E6BCCC314}"/>
              </a:ext>
            </a:extLst>
          </p:cNvPr>
          <p:cNvGrpSpPr/>
          <p:nvPr/>
        </p:nvGrpSpPr>
        <p:grpSpPr>
          <a:xfrm>
            <a:off x="346369" y="2056185"/>
            <a:ext cx="3185687" cy="903270"/>
            <a:chOff x="2921054" y="905644"/>
            <a:chExt cx="3185687" cy="903270"/>
          </a:xfrm>
        </p:grpSpPr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4639C720-6E6F-2E41-B020-89023D54346B}"/>
                </a:ext>
              </a:extLst>
            </p:cNvPr>
            <p:cNvSpPr txBox="1">
              <a:spLocks/>
            </p:cNvSpPr>
            <p:nvPr/>
          </p:nvSpPr>
          <p:spPr>
            <a:xfrm>
              <a:off x="2921054" y="1183850"/>
              <a:ext cx="3185687" cy="625064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s-ES_tradnl" sz="1600" b="1" spc="50" dirty="0">
                  <a:solidFill>
                    <a:schemeClr val="accent1"/>
                  </a:solidFill>
                </a:rPr>
                <a:t>NIÑOS QUE SE QUEDAN ATRÁS</a:t>
              </a: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Clr>
                  <a:schemeClr val="tx2"/>
                </a:buClr>
                <a:buSzPct val="125000"/>
                <a:buFont typeface="Wingdings" pitchFamily="2" charset="2"/>
                <a:buChar char="§"/>
              </a:pPr>
              <a:r>
                <a:rPr lang="es-ES_tradnl" sz="1800" dirty="0"/>
                <a:t>Uno de tres en China rural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934E1F1-CAD3-9846-87B9-29BAA38D7C79}"/>
                </a:ext>
              </a:extLst>
            </p:cNvPr>
            <p:cNvSpPr txBox="1"/>
            <p:nvPr/>
          </p:nvSpPr>
          <p:spPr>
            <a:xfrm>
              <a:off x="2921054" y="905644"/>
              <a:ext cx="30896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s-ES_tradnl" sz="1600" dirty="0"/>
                <a:t>La </a:t>
              </a:r>
              <a:r>
                <a:rPr lang="es-ES_tradnl" sz="1600" b="1" dirty="0">
                  <a:solidFill>
                    <a:schemeClr val="tx2"/>
                  </a:solidFill>
                </a:rPr>
                <a:t>migración interna </a:t>
              </a:r>
              <a:r>
                <a:rPr lang="es-ES_tradnl" sz="1600" dirty="0"/>
                <a:t>conduce a:</a:t>
              </a:r>
              <a:endParaRPr lang="es-ES_tradnl" sz="1600" dirty="0">
                <a:sym typeface="Wingdings 3" panose="05040102010807070707" pitchFamily="18" charset="2"/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1B0F752B-31B8-3A45-8675-1351AD85326E}"/>
              </a:ext>
            </a:extLst>
          </p:cNvPr>
          <p:cNvSpPr txBox="1"/>
          <p:nvPr/>
        </p:nvSpPr>
        <p:spPr>
          <a:xfrm>
            <a:off x="3905006" y="1165234"/>
            <a:ext cx="2467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chemeClr val="accent1"/>
                </a:solidFill>
              </a:rPr>
              <a:t>EDUCACIÓN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7CCCFD-BD60-A94F-8BD5-3D73ED029F31}"/>
              </a:ext>
            </a:extLst>
          </p:cNvPr>
          <p:cNvSpPr txBox="1"/>
          <p:nvPr/>
        </p:nvSpPr>
        <p:spPr>
          <a:xfrm>
            <a:off x="321940" y="673634"/>
            <a:ext cx="39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chemeClr val="tx2"/>
                </a:solidFill>
              </a:rPr>
              <a:t>MIGRACIÓN y DESPLAZAMIENTO</a:t>
            </a:r>
            <a:r>
              <a:rPr lang="es-ES_tradnl" sz="800" b="1" dirty="0">
                <a:solidFill>
                  <a:schemeClr val="tx2"/>
                </a:solidFill>
              </a:rPr>
              <a:t> </a:t>
            </a:r>
            <a:r>
              <a:rPr lang="es-ES_tradnl" sz="3200" b="1" dirty="0">
                <a:solidFill>
                  <a:schemeClr val="tx2"/>
                </a:solidFill>
                <a:sym typeface="Wingdings 3" panose="05040102010807070707" pitchFamily="18" charset="2"/>
              </a:rPr>
              <a:t></a:t>
            </a:r>
            <a:endParaRPr lang="es-ES_tradnl" sz="3200" b="1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609AD36-A937-FF49-8350-223D97D33C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7411" y="3926605"/>
            <a:ext cx="4486588" cy="29313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EC6953-F1C8-4149-8012-754361EF808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229" y="606082"/>
            <a:ext cx="3210041" cy="254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80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B113F6F8-E853-AB4B-BC56-805E6BCCC314}"/>
              </a:ext>
            </a:extLst>
          </p:cNvPr>
          <p:cNvGrpSpPr/>
          <p:nvPr/>
        </p:nvGrpSpPr>
        <p:grpSpPr>
          <a:xfrm>
            <a:off x="319213" y="2195884"/>
            <a:ext cx="3088486" cy="1059725"/>
            <a:chOff x="2921054" y="905644"/>
            <a:chExt cx="1979860" cy="1059725"/>
          </a:xfrm>
        </p:grpSpPr>
        <p:sp>
          <p:nvSpPr>
            <p:cNvPr id="35" name="Content Placeholder 2">
              <a:extLst>
                <a:ext uri="{FF2B5EF4-FFF2-40B4-BE49-F238E27FC236}">
                  <a16:creationId xmlns:a16="http://schemas.microsoft.com/office/drawing/2014/main" id="{4639C720-6E6F-2E41-B020-89023D54346B}"/>
                </a:ext>
              </a:extLst>
            </p:cNvPr>
            <p:cNvSpPr txBox="1">
              <a:spLocks/>
            </p:cNvSpPr>
            <p:nvPr/>
          </p:nvSpPr>
          <p:spPr>
            <a:xfrm>
              <a:off x="2927564" y="1187748"/>
              <a:ext cx="1973350" cy="777621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es-ES_tradnl" sz="1600" b="1" spc="50" dirty="0">
                  <a:solidFill>
                    <a:schemeClr val="accent1"/>
                  </a:solidFill>
                  <a:sym typeface="Wingdings 3" panose="05040102010807070707" pitchFamily="18" charset="2"/>
                </a:rPr>
                <a:t>OPORTUNIDADES EDUCATIVAS</a:t>
              </a:r>
              <a:endParaRPr lang="es-ES_tradnl" sz="1600" b="1" spc="50" dirty="0">
                <a:solidFill>
                  <a:schemeClr val="accent1"/>
                </a:solidFill>
              </a:endParaRPr>
            </a:p>
            <a:p>
              <a:pPr marL="285750" indent="-285750">
                <a:lnSpc>
                  <a:spcPct val="100000"/>
                </a:lnSpc>
                <a:spcBef>
                  <a:spcPts val="0"/>
                </a:spcBef>
                <a:buClr>
                  <a:schemeClr val="tx2"/>
                </a:buClr>
                <a:buSzPct val="125000"/>
                <a:buFont typeface="Wingdings" pitchFamily="2" charset="2"/>
                <a:buChar char="§"/>
              </a:pPr>
              <a:r>
                <a:rPr lang="es-ES_tradnl" sz="1600" dirty="0"/>
                <a:t>Los migrantes de Indonesia rural tuvieron 3 años más de educación</a:t>
              </a:r>
              <a:endParaRPr lang="en-US" sz="1600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934E1F1-CAD3-9846-87B9-29BAA38D7C79}"/>
                </a:ext>
              </a:extLst>
            </p:cNvPr>
            <p:cNvSpPr txBox="1"/>
            <p:nvPr/>
          </p:nvSpPr>
          <p:spPr>
            <a:xfrm>
              <a:off x="2921054" y="905644"/>
              <a:ext cx="194900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s-ES_tradnl" sz="1600" dirty="0"/>
                <a:t>La </a:t>
              </a:r>
              <a:r>
                <a:rPr lang="es-ES_tradnl" sz="1600" b="1" dirty="0">
                  <a:solidFill>
                    <a:schemeClr val="tx2"/>
                  </a:solidFill>
                </a:rPr>
                <a:t>migración interna </a:t>
              </a:r>
              <a:r>
                <a:rPr lang="es-ES_tradnl" sz="1600" dirty="0"/>
                <a:t>conduce a</a:t>
              </a:r>
              <a:r>
                <a:rPr lang="en-US" sz="1600" dirty="0"/>
                <a:t>:</a:t>
              </a:r>
              <a:endParaRPr lang="en-US" sz="1600" dirty="0">
                <a:sym typeface="Wingdings 3" panose="05040102010807070707" pitchFamily="18" charset="2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D53E0F65-45F4-4141-9228-B3C929B89C02}"/>
              </a:ext>
            </a:extLst>
          </p:cNvPr>
          <p:cNvSpPr txBox="1"/>
          <p:nvPr/>
        </p:nvSpPr>
        <p:spPr>
          <a:xfrm>
            <a:off x="5478581" y="1793840"/>
            <a:ext cx="36654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/>
              <a:t>La </a:t>
            </a:r>
            <a:r>
              <a:rPr lang="es-ES_tradnl" sz="1600" b="1" dirty="0">
                <a:solidFill>
                  <a:schemeClr val="tx2"/>
                </a:solidFill>
              </a:rPr>
              <a:t>migración internacional </a:t>
            </a:r>
            <a:r>
              <a:rPr lang="es-ES_tradnl" sz="1600" dirty="0"/>
              <a:t>conduce a</a:t>
            </a:r>
            <a:r>
              <a:rPr lang="en-US" sz="1600" dirty="0"/>
              <a:t>: </a:t>
            </a:r>
          </a:p>
          <a:p>
            <a:r>
              <a:rPr lang="es-ES_tradnl" sz="1600" b="1" spc="50" dirty="0">
                <a:solidFill>
                  <a:schemeClr val="accent1"/>
                </a:solidFill>
                <a:sym typeface="Wingdings 3" panose="05040102010807070707" pitchFamily="18" charset="2"/>
              </a:rPr>
              <a:t>OPORTUNIDADES EDUCATIVAS</a:t>
            </a:r>
            <a:endParaRPr lang="es-ES_tradnl" sz="1600" b="1" spc="50" dirty="0">
              <a:solidFill>
                <a:schemeClr val="accent1"/>
              </a:solidFill>
            </a:endParaRPr>
          </a:p>
          <a:p>
            <a:pPr marL="285750" indent="-285750"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600" dirty="0"/>
              <a:t>Los hijos de migrantes colombianos en Estados Unidos tuvieron 2 años más de educación que los hijos de los no migrantes</a:t>
            </a:r>
            <a:endParaRPr lang="en-US" sz="400" b="1" spc="50" dirty="0">
              <a:solidFill>
                <a:schemeClr val="accent1"/>
              </a:solidFill>
              <a:sym typeface="Wingdings 3" panose="05040102010807070707" pitchFamily="18" charset="2"/>
            </a:endParaRPr>
          </a:p>
          <a:p>
            <a:r>
              <a:rPr lang="en-US" sz="1600" b="1" spc="50" dirty="0">
                <a:solidFill>
                  <a:schemeClr val="accent1"/>
                </a:solidFill>
                <a:sym typeface="Wingdings 3" panose="05040102010807070707" pitchFamily="18" charset="2"/>
              </a:rPr>
              <a:t>		</a:t>
            </a:r>
            <a:r>
              <a:rPr lang="es-ES_tradnl" sz="1600" b="1" spc="50" dirty="0">
                <a:solidFill>
                  <a:schemeClr val="accent1"/>
                </a:solidFill>
                <a:sym typeface="Wingdings 3" panose="05040102010807070707" pitchFamily="18" charset="2"/>
              </a:rPr>
              <a:t>INTERCAMBIO Y MOBILIDAD</a:t>
            </a:r>
            <a:endParaRPr lang="es-ES_tradnl" sz="1600" b="1" spc="50" dirty="0">
              <a:solidFill>
                <a:schemeClr val="bg2">
                  <a:lumMod val="25000"/>
                </a:schemeClr>
              </a:solidFill>
              <a:sym typeface="Wingdings 3" panose="05040102010807070707" pitchFamily="18" charset="2"/>
            </a:endParaRPr>
          </a:p>
          <a:p>
            <a:pPr marL="1332000" lvl="2" indent="-285750"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600" dirty="0"/>
              <a:t>En la mitad de los países al menos el 6% de los estudiantes emigra</a:t>
            </a:r>
            <a:endParaRPr lang="es-ES_tradnl" sz="1600" dirty="0">
              <a:sym typeface="Wingdings 3" panose="05040102010807070707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2C2C8E-3098-2A43-A2DD-7E33A8E43D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115" y="3096192"/>
            <a:ext cx="2581508" cy="2616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4199C5A-E2AD-0E49-927C-114468A2070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430">
            <a:off x="2091053" y="1974734"/>
            <a:ext cx="2604976" cy="24993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293712-0B12-374F-9DE5-1B0EDFC380B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32158">
            <a:off x="4927320" y="3265114"/>
            <a:ext cx="1912663" cy="17953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18C200-4E0D-DA44-9D75-8FF125EB97B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038" y="4446415"/>
            <a:ext cx="3121278" cy="1478500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77E28CF8-04F8-A842-8F1D-4EBE5BC753D6}"/>
              </a:ext>
            </a:extLst>
          </p:cNvPr>
          <p:cNvGrpSpPr/>
          <p:nvPr/>
        </p:nvGrpSpPr>
        <p:grpSpPr>
          <a:xfrm>
            <a:off x="5355492" y="5582488"/>
            <a:ext cx="3636000" cy="1097444"/>
            <a:chOff x="4390971" y="2398725"/>
            <a:chExt cx="3788508" cy="1097444"/>
          </a:xfrm>
        </p:grpSpPr>
        <p:sp>
          <p:nvSpPr>
            <p:cNvPr id="22" name="TextBox 21"/>
            <p:cNvSpPr txBox="1"/>
            <p:nvPr/>
          </p:nvSpPr>
          <p:spPr>
            <a:xfrm>
              <a:off x="4390971" y="2398725"/>
              <a:ext cx="289744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s-ES_tradnl" sz="1600" dirty="0"/>
                <a:t>El </a:t>
              </a:r>
              <a:r>
                <a:rPr lang="es-ES_tradnl" sz="1600" b="1" dirty="0">
                  <a:solidFill>
                    <a:schemeClr val="tx2"/>
                  </a:solidFill>
                </a:rPr>
                <a:t>desplazamiento </a:t>
              </a:r>
              <a:r>
                <a:rPr lang="es-ES_tradnl" sz="1600" dirty="0"/>
                <a:t>conduce a</a:t>
              </a:r>
              <a:r>
                <a:rPr lang="en-US" sz="1600" dirty="0"/>
                <a:t>:</a:t>
              </a:r>
              <a:endParaRPr lang="en-US" sz="1600" dirty="0">
                <a:sym typeface="Wingdings 3" panose="05040102010807070707" pitchFamily="18" charset="2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702B343-3E1B-6947-BAC7-73D65A054EBC}"/>
                </a:ext>
              </a:extLst>
            </p:cNvPr>
            <p:cNvSpPr txBox="1"/>
            <p:nvPr/>
          </p:nvSpPr>
          <p:spPr>
            <a:xfrm>
              <a:off x="4404635" y="2665172"/>
              <a:ext cx="37748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_tradnl" sz="1600" b="1" spc="50" dirty="0">
                  <a:solidFill>
                    <a:schemeClr val="accent1"/>
                  </a:solidFill>
                  <a:sym typeface="Wingdings 3" panose="05040102010807070707" pitchFamily="18" charset="2"/>
                </a:rPr>
                <a:t>REFUGIO</a:t>
              </a:r>
            </a:p>
            <a:p>
              <a:pPr marL="285750" indent="-285750">
                <a:buClr>
                  <a:schemeClr val="tx2"/>
                </a:buClr>
                <a:buSzPct val="125000"/>
                <a:buFont typeface="Wingdings" pitchFamily="2" charset="2"/>
                <a:buChar char="§"/>
              </a:pPr>
              <a:r>
                <a:rPr lang="es-ES_tradnl" sz="1600" dirty="0"/>
                <a:t>Hubo 12.700 ataques a escuelas en los países afectados por los conflictos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E9EE2D98-8107-4392-9B04-603B34666B5C}"/>
              </a:ext>
            </a:extLst>
          </p:cNvPr>
          <p:cNvSpPr txBox="1"/>
          <p:nvPr/>
        </p:nvSpPr>
        <p:spPr>
          <a:xfrm>
            <a:off x="3891754" y="1165234"/>
            <a:ext cx="24672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chemeClr val="accent1"/>
                </a:solidFill>
              </a:rPr>
              <a:t>EDUCACIÓN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6368262-220A-4D9F-AB47-CC5BAB8E5AC6}"/>
              </a:ext>
            </a:extLst>
          </p:cNvPr>
          <p:cNvSpPr txBox="1"/>
          <p:nvPr/>
        </p:nvSpPr>
        <p:spPr>
          <a:xfrm>
            <a:off x="321940" y="673634"/>
            <a:ext cx="399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3200" b="1" dirty="0">
                <a:solidFill>
                  <a:schemeClr val="tx2"/>
                </a:solidFill>
              </a:rPr>
              <a:t>MIGRACIÓN y DESPLAZAMIENTO</a:t>
            </a:r>
            <a:r>
              <a:rPr lang="es-ES_tradnl" sz="800" b="1" dirty="0">
                <a:solidFill>
                  <a:schemeClr val="tx2"/>
                </a:solidFill>
              </a:rPr>
              <a:t> </a:t>
            </a:r>
            <a:r>
              <a:rPr lang="en-US" sz="3200" b="1" dirty="0">
                <a:solidFill>
                  <a:schemeClr val="tx2"/>
                </a:solidFill>
                <a:sym typeface="Wingdings 3" panose="05040102010807070707" pitchFamily="18" charset="2"/>
              </a:rPr>
              <a:t></a:t>
            </a:r>
            <a:endParaRPr lang="en-US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53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6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32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32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2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0" fill="hold">
                                          <p:stCondLst>
                                            <p:cond delay="6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0" fill="hold">
                                          <p:stCondLst>
                                            <p:cond delay="80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FD82A4B-A065-464E-AD02-8121D9BC3A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908" y="1935927"/>
            <a:ext cx="5813012" cy="325267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863247" y="2576805"/>
            <a:ext cx="2050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32B6C3"/>
                </a:solidFill>
              </a:rPr>
              <a:t>…son más propensos </a:t>
            </a:r>
            <a:r>
              <a:rPr lang="es-ES_tradnl" b="1" dirty="0">
                <a:solidFill>
                  <a:schemeClr val="tx2"/>
                </a:solidFill>
              </a:rPr>
              <a:t>a migrar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385391" y="3337146"/>
            <a:ext cx="38298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>
                <a:solidFill>
                  <a:srgbClr val="32B6C3"/>
                </a:solidFill>
                <a:sym typeface="Wingdings 3" panose="05040102010807070707" pitchFamily="18" charset="2"/>
              </a:rPr>
              <a:t>…</a:t>
            </a:r>
            <a:r>
              <a:rPr lang="es-ES_tradnl" b="1" dirty="0">
                <a:solidFill>
                  <a:srgbClr val="32B6C3"/>
                </a:solidFill>
              </a:rPr>
              <a:t>son más propensos </a:t>
            </a:r>
            <a:r>
              <a:rPr lang="es-ES_tradnl" b="1" dirty="0">
                <a:solidFill>
                  <a:schemeClr val="tx2"/>
                </a:solidFill>
              </a:rPr>
              <a:t>a ser receptivos a los inmigrantes y la inmigración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43035" y="5357168"/>
            <a:ext cx="77243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1600" dirty="0"/>
              <a:t>En comparación con los graduados de la educación primaria, los graduados de la educación terciaria son</a:t>
            </a:r>
            <a:endParaRPr lang="es-ES_tradnl" sz="16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EE7CC6-08B4-EC48-BC8F-E590F9BABF82}"/>
              </a:ext>
            </a:extLst>
          </p:cNvPr>
          <p:cNvSpPr txBox="1"/>
          <p:nvPr/>
        </p:nvSpPr>
        <p:spPr>
          <a:xfrm>
            <a:off x="1547908" y="1550928"/>
            <a:ext cx="2628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>
                <a:solidFill>
                  <a:srgbClr val="32B6C3"/>
                </a:solidFill>
              </a:rPr>
              <a:t>Los más educados…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2B9BB1-E622-5B41-BD76-9B4EA4635FD6}"/>
              </a:ext>
            </a:extLst>
          </p:cNvPr>
          <p:cNvSpPr/>
          <p:nvPr/>
        </p:nvSpPr>
        <p:spPr>
          <a:xfrm>
            <a:off x="2773679" y="5655997"/>
            <a:ext cx="39160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2800" b="1" dirty="0">
                <a:solidFill>
                  <a:schemeClr val="tx2"/>
                </a:solidFill>
              </a:rPr>
              <a:t>2x </a:t>
            </a:r>
            <a:r>
              <a:rPr lang="es-ES_tradnl" sz="1600" dirty="0"/>
              <a:t>más propensos a migrar </a:t>
            </a:r>
            <a:r>
              <a:rPr lang="es-ES_tradnl" sz="1600" b="1" dirty="0">
                <a:solidFill>
                  <a:srgbClr val="990000"/>
                </a:solidFill>
              </a:rPr>
              <a:t>internamente</a:t>
            </a:r>
            <a:endParaRPr lang="es-ES_tradnl" sz="1600" dirty="0">
              <a:solidFill>
                <a:srgbClr val="99000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7494E6-97EE-8941-AF7F-37665C671A13}"/>
              </a:ext>
            </a:extLst>
          </p:cNvPr>
          <p:cNvSpPr/>
          <p:nvPr/>
        </p:nvSpPr>
        <p:spPr>
          <a:xfrm>
            <a:off x="3366571" y="6052761"/>
            <a:ext cx="43329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5x </a:t>
            </a:r>
            <a:r>
              <a:rPr lang="es-ES_tradnl" sz="1600" dirty="0"/>
              <a:t>más propensos a migrar </a:t>
            </a:r>
            <a:r>
              <a:rPr lang="es-ES_tradnl" sz="1600" b="1" dirty="0">
                <a:solidFill>
                  <a:srgbClr val="990000"/>
                </a:solidFill>
              </a:rPr>
              <a:t>internacionalmente</a:t>
            </a:r>
            <a:endParaRPr lang="en-US" sz="1600" dirty="0">
              <a:solidFill>
                <a:srgbClr val="99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BC86BB-AF49-C848-AAE0-2A604CF4C0CB}"/>
              </a:ext>
            </a:extLst>
          </p:cNvPr>
          <p:cNvSpPr txBox="1"/>
          <p:nvPr/>
        </p:nvSpPr>
        <p:spPr>
          <a:xfrm>
            <a:off x="1844649" y="816738"/>
            <a:ext cx="2459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accent1"/>
                </a:solidFill>
              </a:rPr>
              <a:t>EDUCACIÓN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36B21E3-27F3-4849-8AB1-9278E29EAA8E}"/>
              </a:ext>
            </a:extLst>
          </p:cNvPr>
          <p:cNvSpPr txBox="1"/>
          <p:nvPr/>
        </p:nvSpPr>
        <p:spPr>
          <a:xfrm>
            <a:off x="3863247" y="816738"/>
            <a:ext cx="2826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tx2"/>
                </a:solidFill>
                <a:sym typeface="Wingdings 3" panose="05040102010807070707" pitchFamily="18" charset="2"/>
              </a:rPr>
              <a:t>  </a:t>
            </a:r>
            <a:r>
              <a:rPr lang="en-US" sz="3200" b="1" dirty="0">
                <a:solidFill>
                  <a:schemeClr val="tx2"/>
                </a:solidFill>
              </a:rPr>
              <a:t>MIGRACIÓN</a:t>
            </a:r>
          </a:p>
        </p:txBody>
      </p:sp>
    </p:spTree>
    <p:extLst>
      <p:ext uri="{BB962C8B-B14F-4D97-AF65-F5344CB8AC3E}">
        <p14:creationId xmlns:p14="http://schemas.microsoft.com/office/powerpoint/2010/main" val="44845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>
            <a:extLst>
              <a:ext uri="{FF2B5EF4-FFF2-40B4-BE49-F238E27FC236}">
                <a16:creationId xmlns:a16="http://schemas.microsoft.com/office/drawing/2014/main" id="{D85C4E62-C91E-CA41-A3E0-1C9E98B7A85D}"/>
              </a:ext>
            </a:extLst>
          </p:cNvPr>
          <p:cNvSpPr/>
          <p:nvPr/>
        </p:nvSpPr>
        <p:spPr>
          <a:xfrm>
            <a:off x="2136098" y="3577796"/>
            <a:ext cx="4961745" cy="439568"/>
          </a:xfrm>
          <a:custGeom>
            <a:avLst/>
            <a:gdLst>
              <a:gd name="connsiteX0" fmla="*/ 0 w 4961745"/>
              <a:gd name="connsiteY0" fmla="*/ 244696 h 439568"/>
              <a:gd name="connsiteX1" fmla="*/ 2533338 w 4961745"/>
              <a:gd name="connsiteY1" fmla="*/ 4854 h 439568"/>
              <a:gd name="connsiteX2" fmla="*/ 4961745 w 4961745"/>
              <a:gd name="connsiteY2" fmla="*/ 439568 h 43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61745" h="439568">
                <a:moveTo>
                  <a:pt x="0" y="244696"/>
                </a:moveTo>
                <a:cubicBezTo>
                  <a:pt x="853190" y="108535"/>
                  <a:pt x="1706380" y="-27625"/>
                  <a:pt x="2533338" y="4854"/>
                </a:cubicBezTo>
                <a:cubicBezTo>
                  <a:pt x="3360296" y="37333"/>
                  <a:pt x="4573250" y="277175"/>
                  <a:pt x="4961745" y="439568"/>
                </a:cubicBezTo>
              </a:path>
            </a:pathLst>
          </a:custGeom>
          <a:noFill/>
          <a:ln w="47625">
            <a:solidFill>
              <a:schemeClr val="bg1">
                <a:lumMod val="9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EC4B8F-3E92-E844-8332-DC845F11DC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57" y="3790280"/>
            <a:ext cx="1231371" cy="22347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2C94DF-6B90-6C45-986A-F67A88B089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48031">
            <a:off x="-400792" y="3515083"/>
            <a:ext cx="3103444" cy="3103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650890" y="1388957"/>
            <a:ext cx="3852000" cy="1728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spcBef>
                <a:spcPts val="400"/>
              </a:spcBef>
              <a:spcAft>
                <a:spcPts val="600"/>
              </a:spcAft>
              <a:buNone/>
            </a:pPr>
            <a:r>
              <a:rPr lang="es-ES_tradnl" sz="1800" dirty="0"/>
              <a:t>La educación inclusiva para migrantes y poblaciones desplazadas: </a:t>
            </a:r>
          </a:p>
          <a:p>
            <a:pPr marL="457200"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aborda las causas de la tensión</a:t>
            </a:r>
          </a:p>
          <a:p>
            <a:pPr marL="457200"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ayuda a realizar su potencial</a:t>
            </a:r>
          </a:p>
          <a:p>
            <a:pPr marL="457200">
              <a:spcBef>
                <a:spcPts val="40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apoya a las comunidades en casa</a:t>
            </a:r>
          </a:p>
        </p:txBody>
      </p:sp>
      <p:sp>
        <p:nvSpPr>
          <p:cNvPr id="7" name="AutoShape 4" descr="United Nations Global Compact"/>
          <p:cNvSpPr>
            <a:spLocks noChangeAspect="1" noChangeArrowheads="1"/>
          </p:cNvSpPr>
          <p:nvPr/>
        </p:nvSpPr>
        <p:spPr bwMode="auto">
          <a:xfrm>
            <a:off x="-3946525" y="-2968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FA0A8E1-BF2F-134E-9ACB-56C887EB80C9}"/>
              </a:ext>
            </a:extLst>
          </p:cNvPr>
          <p:cNvSpPr txBox="1"/>
          <p:nvPr/>
        </p:nvSpPr>
        <p:spPr>
          <a:xfrm>
            <a:off x="1150931" y="1244796"/>
            <a:ext cx="2663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b="1" dirty="0">
                <a:solidFill>
                  <a:schemeClr val="accent1"/>
                </a:solidFill>
              </a:rPr>
              <a:t>EDUCACIÓN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2A2267-889F-2849-B7DE-66C3519F95F2}"/>
              </a:ext>
            </a:extLst>
          </p:cNvPr>
          <p:cNvSpPr txBox="1"/>
          <p:nvPr/>
        </p:nvSpPr>
        <p:spPr>
          <a:xfrm>
            <a:off x="287591" y="1804466"/>
            <a:ext cx="4363300" cy="128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 dirty="0">
                <a:solidFill>
                  <a:schemeClr val="tx2"/>
                </a:solidFill>
                <a:sym typeface="Wingdings 3" panose="05040102010807070707" pitchFamily="18" charset="2"/>
              </a:rPr>
              <a:t></a:t>
            </a:r>
            <a:endParaRPr lang="en-US" sz="3200" b="1" dirty="0">
              <a:solidFill>
                <a:schemeClr val="tx2"/>
              </a:solidFill>
            </a:endParaRPr>
          </a:p>
          <a:p>
            <a:pPr algn="ctr">
              <a:lnSpc>
                <a:spcPct val="80000"/>
              </a:lnSpc>
            </a:pPr>
            <a:r>
              <a:rPr lang="es-ES_tradnl" sz="3200" b="1" dirty="0">
                <a:solidFill>
                  <a:schemeClr val="tx2"/>
                </a:solidFill>
              </a:rPr>
              <a:t>MIGRACIÓN y DESPLAZAMIENTO</a:t>
            </a:r>
            <a:endParaRPr lang="en-US" sz="3200" b="1" dirty="0">
              <a:solidFill>
                <a:schemeClr val="accent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2927098-2216-2046-9721-0BF161AF4424}"/>
              </a:ext>
            </a:extLst>
          </p:cNvPr>
          <p:cNvSpPr/>
          <p:nvPr/>
        </p:nvSpPr>
        <p:spPr>
          <a:xfrm>
            <a:off x="3031099" y="5378078"/>
            <a:ext cx="3853372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ES_tradnl" b="1" dirty="0">
                <a:solidFill>
                  <a:srgbClr val="32B6C3"/>
                </a:solidFill>
              </a:rPr>
              <a:t>generaría </a:t>
            </a:r>
            <a:r>
              <a:rPr lang="es-ES_tradnl" sz="2000" b="1" dirty="0">
                <a:solidFill>
                  <a:schemeClr val="tx2"/>
                </a:solidFill>
              </a:rPr>
              <a:t>mil millones de dólares</a:t>
            </a:r>
          </a:p>
          <a:p>
            <a:pPr algn="ctr">
              <a:lnSpc>
                <a:spcPct val="90000"/>
              </a:lnSpc>
            </a:pPr>
            <a:r>
              <a:rPr lang="es-ES_tradnl" b="1" dirty="0">
                <a:solidFill>
                  <a:srgbClr val="32B6C3"/>
                </a:solidFill>
              </a:rPr>
              <a:t>para la educación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7A83EEA-AAD9-C54C-9D70-68F36AFF7BFA}"/>
              </a:ext>
            </a:extLst>
          </p:cNvPr>
          <p:cNvSpPr/>
          <p:nvPr/>
        </p:nvSpPr>
        <p:spPr>
          <a:xfrm>
            <a:off x="2644687" y="4308693"/>
            <a:ext cx="32599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b="1" dirty="0">
                <a:solidFill>
                  <a:srgbClr val="32B6C3"/>
                </a:solidFill>
              </a:rPr>
              <a:t>Reducir el costo para los migrantes de enviar dinero a casa de </a:t>
            </a:r>
            <a:r>
              <a:rPr lang="es-ES_tradnl" sz="2800" b="1" dirty="0">
                <a:solidFill>
                  <a:schemeClr val="tx2"/>
                </a:solidFill>
              </a:rPr>
              <a:t>7</a:t>
            </a:r>
            <a:r>
              <a:rPr lang="es-ES_tradnl" sz="1600" b="1" dirty="0">
                <a:solidFill>
                  <a:schemeClr val="tx2"/>
                </a:solidFill>
              </a:rPr>
              <a:t>% </a:t>
            </a:r>
            <a:r>
              <a:rPr lang="es-ES_tradnl" b="1" dirty="0">
                <a:solidFill>
                  <a:srgbClr val="32B6C3"/>
                </a:solidFill>
              </a:rPr>
              <a:t>a</a:t>
            </a:r>
            <a:r>
              <a:rPr lang="es-ES_tradnl" b="1" dirty="0">
                <a:solidFill>
                  <a:schemeClr val="accent1"/>
                </a:solidFill>
              </a:rPr>
              <a:t> </a:t>
            </a:r>
            <a:r>
              <a:rPr lang="es-ES_tradnl" sz="2800" b="1" dirty="0">
                <a:solidFill>
                  <a:schemeClr val="tx2"/>
                </a:solidFill>
              </a:rPr>
              <a:t>3</a:t>
            </a:r>
            <a:r>
              <a:rPr lang="es-ES_tradnl" sz="1600" b="1" dirty="0">
                <a:solidFill>
                  <a:schemeClr val="tx2"/>
                </a:solidFill>
              </a:rPr>
              <a:t>%</a:t>
            </a:r>
            <a:r>
              <a:rPr lang="es-ES_tradnl" sz="1600" b="1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576F9F9-A57A-8B44-9DBC-2B2A66AC82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15" y="3857122"/>
            <a:ext cx="1372171" cy="23614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7F15F9D-1A10-5643-B98E-33124D639FF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946" y="3511273"/>
            <a:ext cx="1111741" cy="580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06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8" presetClass="emph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1800000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37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1.85185E-6 L 0.14097 -0.01898 C 0.17084 -0.02338 0.21511 -0.02361 0.26077 -0.0206 C 0.31337 -0.0169 0.35504 -0.01042 0.3842 -0.00185 L 0.52413 0.03657 " pathEditMode="relative" rAng="180000" ptsTypes="AAA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67" y="-11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1320000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 build="p"/>
      <p:bldP spid="19" grpId="0"/>
      <p:bldP spid="20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4" descr="United Nations Global Compact"/>
          <p:cNvSpPr>
            <a:spLocks noChangeAspect="1" noChangeArrowheads="1"/>
          </p:cNvSpPr>
          <p:nvPr/>
        </p:nvSpPr>
        <p:spPr bwMode="auto">
          <a:xfrm>
            <a:off x="-3946525" y="-2968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AF9FC68-2FF5-8346-9FFF-C1CBD995D6A3}"/>
              </a:ext>
            </a:extLst>
          </p:cNvPr>
          <p:cNvSpPr txBox="1">
            <a:spLocks/>
          </p:cNvSpPr>
          <p:nvPr/>
        </p:nvSpPr>
        <p:spPr>
          <a:xfrm>
            <a:off x="501523" y="1469642"/>
            <a:ext cx="3958512" cy="163506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s-ES_tradnl" sz="2400" dirty="0"/>
              <a:t>Dos nuevos </a:t>
            </a:r>
            <a:r>
              <a:rPr lang="es-ES_tradnl" sz="2400" b="1" dirty="0">
                <a:solidFill>
                  <a:srgbClr val="C00000"/>
                </a:solidFill>
              </a:rPr>
              <a:t>pactos mundiales</a:t>
            </a:r>
            <a:r>
              <a:rPr lang="es-ES_tradnl" sz="2400" dirty="0"/>
              <a:t/>
            </a:r>
            <a:br>
              <a:rPr lang="es-ES_tradnl" sz="2400" dirty="0"/>
            </a:br>
            <a:r>
              <a:rPr lang="es-ES_tradnl" sz="2400" dirty="0">
                <a:solidFill>
                  <a:srgbClr val="C00000"/>
                </a:solidFill>
              </a:rPr>
              <a:t>sobre migrantes y refugiados</a:t>
            </a:r>
            <a:r>
              <a:rPr lang="es-ES_tradnl" sz="2400" dirty="0"/>
              <a:t/>
            </a:r>
            <a:br>
              <a:rPr lang="es-ES_tradnl" sz="2400" dirty="0"/>
            </a:br>
            <a:r>
              <a:rPr lang="es-ES_tradnl" sz="2400" dirty="0"/>
              <a:t>se firmarán este año</a:t>
            </a:r>
            <a:br>
              <a:rPr lang="es-ES_tradnl" sz="2400" dirty="0"/>
            </a:br>
            <a:r>
              <a:rPr lang="es-ES_tradnl" sz="2400" dirty="0"/>
              <a:t>con compromisos educativos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914114D-A277-D449-9F1F-DD5C894CB775}"/>
              </a:ext>
            </a:extLst>
          </p:cNvPr>
          <p:cNvSpPr txBox="1">
            <a:spLocks/>
          </p:cNvSpPr>
          <p:nvPr/>
        </p:nvSpPr>
        <p:spPr>
          <a:xfrm>
            <a:off x="460375" y="3923760"/>
            <a:ext cx="3958512" cy="97872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400" b="1" dirty="0"/>
              <a:t>¿Cómo deben cumplir estos compromisos los países ?</a:t>
            </a:r>
            <a:endParaRPr lang="es-ES_tradnl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2981" y="606989"/>
            <a:ext cx="4237463" cy="6251793"/>
          </a:xfrm>
          <a:prstGeom prst="rect">
            <a:avLst/>
          </a:prstGeom>
        </p:spPr>
      </p:pic>
      <p:sp>
        <p:nvSpPr>
          <p:cNvPr id="2" name="AutoShape 2" descr="United Nations Global Compac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D2B9305-D43F-F848-8AEB-A702A1CBB5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0444" cy="113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42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82390" y="813298"/>
            <a:ext cx="5162550" cy="7239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s-ES_tradnl" sz="3400" b="1" dirty="0">
                <a:solidFill>
                  <a:schemeClr val="bg1"/>
                </a:solidFill>
              </a:rPr>
              <a:t>Proteger sus derechos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4294967295"/>
          </p:nvPr>
        </p:nvSpPr>
        <p:spPr>
          <a:xfrm>
            <a:off x="1033048" y="2065807"/>
            <a:ext cx="3973647" cy="2926937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No permitir que los documentos de identidad o el estado de residencia bloqueen la inscripción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>
                <a:sym typeface="Wingdings 3" panose="05040102010807070707" pitchFamily="18" charset="2"/>
              </a:rPr>
              <a:t>Hacer coherentes las leyes de educación e inmigración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>
                <a:sym typeface="Wingdings 3" panose="05040102010807070707" pitchFamily="18" charset="2"/>
              </a:rPr>
              <a:t>No permitir que los líderes escolares agreguen barreras adicionales</a:t>
            </a:r>
            <a:endParaRPr lang="es-ES_tradnl" sz="18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Implementar procesos formales para responder a las violaciones de derechos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FD7C4D50-E774-4F95-A6FA-BF54891FD0B9}"/>
              </a:ext>
            </a:extLst>
          </p:cNvPr>
          <p:cNvSpPr txBox="1">
            <a:spLocks/>
          </p:cNvSpPr>
          <p:nvPr/>
        </p:nvSpPr>
        <p:spPr>
          <a:xfrm>
            <a:off x="5921651" y="4730504"/>
            <a:ext cx="2696488" cy="870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ES_tradnl" sz="1700" b="1" dirty="0">
                <a:solidFill>
                  <a:schemeClr val="accent1"/>
                </a:solidFill>
              </a:rPr>
              <a:t>…los refugiados han perdido</a:t>
            </a:r>
            <a:br>
              <a:rPr lang="es-ES_tradnl" sz="1700" b="1" dirty="0">
                <a:solidFill>
                  <a:schemeClr val="accent1"/>
                </a:solidFill>
              </a:rPr>
            </a:br>
            <a:r>
              <a:rPr lang="es-ES_tradnl" sz="2400" b="1" dirty="0">
                <a:solidFill>
                  <a:schemeClr val="tx2"/>
                </a:solidFill>
              </a:rPr>
              <a:t>1.5</a:t>
            </a:r>
            <a:r>
              <a:rPr lang="es-ES_tradnl" sz="1600" b="1" dirty="0">
                <a:solidFill>
                  <a:schemeClr val="tx2"/>
                </a:solidFill>
              </a:rPr>
              <a:t> </a:t>
            </a:r>
            <a:r>
              <a:rPr lang="es-ES_tradnl" sz="2000" b="1" dirty="0">
                <a:solidFill>
                  <a:schemeClr val="tx2"/>
                </a:solidFill>
              </a:rPr>
              <a:t>mil millones de días </a:t>
            </a:r>
            <a:r>
              <a:rPr lang="es-ES_tradnl" sz="1700" b="1" dirty="0">
                <a:solidFill>
                  <a:schemeClr val="accent1"/>
                </a:solidFill>
              </a:rPr>
              <a:t>de escuela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FE12A9-C0CE-6B47-AED6-ABE4DF47826C}"/>
              </a:ext>
            </a:extLst>
          </p:cNvPr>
          <p:cNvSpPr txBox="1"/>
          <p:nvPr/>
        </p:nvSpPr>
        <p:spPr>
          <a:xfrm>
            <a:off x="296583" y="646275"/>
            <a:ext cx="7364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1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B2EC817-B4F0-0743-8A67-3B9746322696}"/>
              </a:ext>
            </a:extLst>
          </p:cNvPr>
          <p:cNvCxnSpPr>
            <a:cxnSpLocks/>
          </p:cNvCxnSpPr>
          <p:nvPr/>
        </p:nvCxnSpPr>
        <p:spPr>
          <a:xfrm flipH="1">
            <a:off x="574923" y="5527555"/>
            <a:ext cx="8101244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0990E535-1604-C142-A887-3C3EE12BDF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465" y="2095759"/>
            <a:ext cx="1930695" cy="2559409"/>
          </a:xfrm>
          <a:prstGeom prst="rect">
            <a:avLst/>
          </a:prstGeom>
        </p:spPr>
      </p:pic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953C94B1-D156-4BBD-B4E4-169146451F9A}"/>
              </a:ext>
            </a:extLst>
          </p:cNvPr>
          <p:cNvSpPr txBox="1">
            <a:spLocks/>
          </p:cNvSpPr>
          <p:nvPr/>
        </p:nvSpPr>
        <p:spPr>
          <a:xfrm>
            <a:off x="5392297" y="1717430"/>
            <a:ext cx="2954534" cy="6269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5000"/>
              </a:lnSpc>
              <a:buNone/>
            </a:pPr>
            <a:r>
              <a:rPr lang="es-ES_tradnl" sz="1600" b="1" dirty="0">
                <a:solidFill>
                  <a:schemeClr val="accent1"/>
                </a:solidFill>
              </a:rPr>
              <a:t>Apenas 2 años después de la Declaración de New York…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FF2BBD7-A29B-E545-800B-9E6EAC2ADE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75" y="2307185"/>
            <a:ext cx="965200" cy="901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F35FC5-B71D-944B-AC9E-B456E04D774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872" y="2914807"/>
            <a:ext cx="825500" cy="762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3138033-6B2B-AC47-B623-F2044B79564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672" y="3476384"/>
            <a:ext cx="825500" cy="762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62233AA-58FA-6A4F-B304-AEEF1920D93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135" y="4121762"/>
            <a:ext cx="934097" cy="870982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2F0530F4-96DD-3A43-B0D5-5E6B2B224CCE}"/>
              </a:ext>
            </a:extLst>
          </p:cNvPr>
          <p:cNvGrpSpPr/>
          <p:nvPr/>
        </p:nvGrpSpPr>
        <p:grpSpPr>
          <a:xfrm>
            <a:off x="1535814" y="5767647"/>
            <a:ext cx="6544930" cy="707886"/>
            <a:chOff x="1117600" y="5767647"/>
            <a:chExt cx="6544930" cy="707886"/>
          </a:xfrm>
        </p:grpSpPr>
        <p:sp>
          <p:nvSpPr>
            <p:cNvPr id="2" name="Rectangle 1"/>
            <p:cNvSpPr/>
            <p:nvPr/>
          </p:nvSpPr>
          <p:spPr>
            <a:xfrm>
              <a:off x="1282390" y="5767647"/>
              <a:ext cx="638014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s-ES_tradnl" sz="2000" b="1" i="1" spc="20" dirty="0">
                  <a:solidFill>
                    <a:srgbClr val="C00000"/>
                  </a:solidFill>
                  <a:latin typeface="+mj-lt"/>
                </a:rPr>
                <a:t>Jordania empezó a permitir que los niños ingresaran a las escuelas públicas sin tarjetas de identificación en 2016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C827CE9-711C-1D43-AF84-51126D65E96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7600" y="5805187"/>
              <a:ext cx="184201" cy="14736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D6A7CA9-6A6E-A84E-896A-FC2E63890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6132" y="6318046"/>
              <a:ext cx="184201" cy="1473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3042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uiExpand="1" build="p"/>
      <p:bldP spid="10" grpId="1"/>
      <p:bldP spid="3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657770" y="1894295"/>
            <a:ext cx="3655207" cy="296548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None/>
            </a:pPr>
            <a:r>
              <a:rPr lang="es-ES_tradnl" sz="1800" dirty="0"/>
              <a:t>Los refugiados deben: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Pasar lo menos posible en las escuelas que no siguen los currículos nacionales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125000"/>
              <a:buNone/>
            </a:pPr>
            <a:r>
              <a:rPr lang="es-ES_tradnl" sz="1800" dirty="0"/>
              <a:t>Los inmigrantes: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no deben ser segregados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deben pasar lo menos posible en clases preparatorias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25000"/>
              <a:buFont typeface="Wingdings" pitchFamily="2" charset="2"/>
              <a:buChar char="§"/>
            </a:pPr>
            <a:r>
              <a:rPr lang="es-ES_tradnl" sz="1800" dirty="0"/>
              <a:t>no deben separarse en circuitos escolares más lentos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3F23E7D5-D588-4C4F-B1FE-D0BB70E7D7F8}"/>
              </a:ext>
            </a:extLst>
          </p:cNvPr>
          <p:cNvSpPr txBox="1">
            <a:spLocks/>
          </p:cNvSpPr>
          <p:nvPr/>
        </p:nvSpPr>
        <p:spPr>
          <a:xfrm>
            <a:off x="1171762" y="819557"/>
            <a:ext cx="6996322" cy="7239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400" b="1" dirty="0">
                <a:solidFill>
                  <a:schemeClr val="bg1"/>
                </a:solidFill>
              </a:rPr>
              <a:t>Incluirlos en los sistemas nacionales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909ECB-C418-B841-8681-49F64AEE86CA}"/>
              </a:ext>
            </a:extLst>
          </p:cNvPr>
          <p:cNvSpPr txBox="1"/>
          <p:nvPr/>
        </p:nvSpPr>
        <p:spPr>
          <a:xfrm>
            <a:off x="278780" y="643228"/>
            <a:ext cx="7579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tx2"/>
                </a:solidFill>
              </a:rPr>
              <a:t>2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C5281DB-202A-854F-9170-521A588D4B1A}"/>
              </a:ext>
            </a:extLst>
          </p:cNvPr>
          <p:cNvCxnSpPr>
            <a:cxnSpLocks/>
          </p:cNvCxnSpPr>
          <p:nvPr/>
        </p:nvCxnSpPr>
        <p:spPr>
          <a:xfrm flipH="1">
            <a:off x="543557" y="5613886"/>
            <a:ext cx="808399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C8A7E71-49FC-4342-BD95-9AC1D8A7B7A9}"/>
              </a:ext>
            </a:extLst>
          </p:cNvPr>
          <p:cNvGrpSpPr/>
          <p:nvPr/>
        </p:nvGrpSpPr>
        <p:grpSpPr>
          <a:xfrm>
            <a:off x="4537910" y="1663635"/>
            <a:ext cx="4089643" cy="3837865"/>
            <a:chOff x="4945236" y="2109624"/>
            <a:chExt cx="4089643" cy="383786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8FBD47D-3E43-0245-BECC-32438DED71B7}"/>
                </a:ext>
              </a:extLst>
            </p:cNvPr>
            <p:cNvSpPr/>
            <p:nvPr/>
          </p:nvSpPr>
          <p:spPr>
            <a:xfrm>
              <a:off x="4945236" y="2109624"/>
              <a:ext cx="4089643" cy="3837865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832F4EB-583E-3E44-A6FC-64F2D57313A3}"/>
                </a:ext>
              </a:extLst>
            </p:cNvPr>
            <p:cNvCxnSpPr>
              <a:cxnSpLocks/>
            </p:cNvCxnSpPr>
            <p:nvPr/>
          </p:nvCxnSpPr>
          <p:spPr>
            <a:xfrm>
              <a:off x="4945237" y="2109625"/>
              <a:ext cx="4089642" cy="0"/>
            </a:xfrm>
            <a:prstGeom prst="line">
              <a:avLst/>
            </a:prstGeom>
            <a:ln w="762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DAB8CED7-853F-47F9-8E78-400835F6F3C0}"/>
              </a:ext>
            </a:extLst>
          </p:cNvPr>
          <p:cNvSpPr txBox="1">
            <a:spLocks/>
          </p:cNvSpPr>
          <p:nvPr/>
        </p:nvSpPr>
        <p:spPr>
          <a:xfrm>
            <a:off x="4798229" y="1805582"/>
            <a:ext cx="3600000" cy="94694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95000"/>
              </a:lnSpc>
              <a:buNone/>
            </a:pPr>
            <a:r>
              <a:rPr lang="es-ES_tradnl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Turquía se ha comprometido a incluir a todos los refugiados sirios en su sistema educativo nacional de aquí a 2020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BE32489-2382-DE48-AEA5-24A9A72A0298}"/>
              </a:ext>
            </a:extLst>
          </p:cNvPr>
          <p:cNvGrpSpPr/>
          <p:nvPr/>
        </p:nvGrpSpPr>
        <p:grpSpPr>
          <a:xfrm>
            <a:off x="555367" y="5886477"/>
            <a:ext cx="8433137" cy="656590"/>
            <a:chOff x="394795" y="5894421"/>
            <a:chExt cx="8433137" cy="65659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FC7D74-D499-A443-B813-2E6EB21B5D4A}"/>
                </a:ext>
              </a:extLst>
            </p:cNvPr>
            <p:cNvSpPr/>
            <p:nvPr/>
          </p:nvSpPr>
          <p:spPr>
            <a:xfrm>
              <a:off x="543556" y="5894421"/>
              <a:ext cx="8284376" cy="656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s-ES_tradnl" sz="2000" b="1" i="1" spc="20" dirty="0">
                  <a:solidFill>
                    <a:srgbClr val="C00000"/>
                  </a:solidFill>
                  <a:latin typeface="+mj-lt"/>
                </a:rPr>
                <a:t>8 de los 10 principales países de acogida de refugiados los incluyen en los sistemas educativos nacionales, incluidos Chad, Etiopía, Líbano y Uganda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A06C681-C041-714E-B86F-94118648E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4795" y="5894421"/>
              <a:ext cx="184201" cy="147361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043B8C3-9611-E643-9D9E-4C7689E975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82780" y="6350181"/>
              <a:ext cx="184201" cy="147361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8914CB5A-2DFC-FE4D-BFA8-6C924148488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330" y="2646319"/>
            <a:ext cx="3771900" cy="2667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8680145-7E21-FA40-A9CE-A2D338C646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929" y="2706149"/>
            <a:ext cx="2222500" cy="227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33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1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BF1E32"/>
      </a:dk2>
      <a:lt2>
        <a:srgbClr val="E7E6E6"/>
      </a:lt2>
      <a:accent1>
        <a:srgbClr val="31B5C3"/>
      </a:accent1>
      <a:accent2>
        <a:srgbClr val="A62069"/>
      </a:accent2>
      <a:accent3>
        <a:srgbClr val="F16132"/>
      </a:accent3>
      <a:accent4>
        <a:srgbClr val="FAA619"/>
      </a:accent4>
      <a:accent5>
        <a:srgbClr val="EE394C"/>
      </a:accent5>
      <a:accent6>
        <a:srgbClr val="A0C552"/>
      </a:accent6>
      <a:hlink>
        <a:srgbClr val="707074"/>
      </a:hlink>
      <a:folHlink>
        <a:srgbClr val="47327D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20183</TotalTime>
  <Words>996</Words>
  <Application>Microsoft Office PowerPoint</Application>
  <PresentationFormat>On-screen Show (4:3)</PresentationFormat>
  <Paragraphs>165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Proteger sus derechos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UNESCO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Education Monitoring Report 2019</dc:title>
  <dc:creator>O'Hagan, Clare</dc:creator>
  <cp:lastModifiedBy>Lythrangomitis, Kassiani</cp:lastModifiedBy>
  <cp:revision>965</cp:revision>
  <cp:lastPrinted>2018-10-30T15:54:23Z</cp:lastPrinted>
  <dcterms:created xsi:type="dcterms:W3CDTF">2018-08-16T13:25:03Z</dcterms:created>
  <dcterms:modified xsi:type="dcterms:W3CDTF">2018-11-30T10:20:30Z</dcterms:modified>
</cp:coreProperties>
</file>